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4"/>
  </p:sldMasterIdLst>
  <p:notesMasterIdLst>
    <p:notesMasterId r:id="rId31"/>
  </p:notesMasterIdLst>
  <p:sldIdLst>
    <p:sldId id="297" r:id="rId5"/>
    <p:sldId id="298" r:id="rId6"/>
    <p:sldId id="299" r:id="rId7"/>
    <p:sldId id="300" r:id="rId8"/>
    <p:sldId id="398" r:id="rId9"/>
    <p:sldId id="399" r:id="rId10"/>
    <p:sldId id="400" r:id="rId11"/>
    <p:sldId id="257" r:id="rId12"/>
    <p:sldId id="315" r:id="rId13"/>
    <p:sldId id="316" r:id="rId14"/>
    <p:sldId id="317" r:id="rId15"/>
    <p:sldId id="318" r:id="rId16"/>
    <p:sldId id="321" r:id="rId17"/>
    <p:sldId id="326" r:id="rId18"/>
    <p:sldId id="322" r:id="rId19"/>
    <p:sldId id="397" r:id="rId20"/>
    <p:sldId id="396" r:id="rId21"/>
    <p:sldId id="324" r:id="rId22"/>
    <p:sldId id="325" r:id="rId23"/>
    <p:sldId id="327" r:id="rId24"/>
    <p:sldId id="328" r:id="rId25"/>
    <p:sldId id="320" r:id="rId26"/>
    <p:sldId id="329" r:id="rId27"/>
    <p:sldId id="330" r:id="rId28"/>
    <p:sldId id="395" r:id="rId29"/>
    <p:sldId id="313" r:id="rId30"/>
  </p:sldIdLst>
  <p:sldSz cx="9144000" cy="5143500" type="screen16x9"/>
  <p:notesSz cx="6858000" cy="9144000"/>
  <p:embeddedFontLst>
    <p:embeddedFont>
      <p:font typeface="Anton" panose="020B0604020202020204" charset="-18"/>
      <p:regular r:id="rId32"/>
    </p:embeddedFont>
    <p:embeddedFont>
      <p:font typeface="Cambria Math" panose="02040503050406030204" pitchFamily="18" charset="0"/>
      <p:regular r:id="rId33"/>
    </p:embeddedFont>
    <p:embeddedFont>
      <p:font typeface="Fira Sans Condensed Light" panose="020B0604020202020204" charset="0"/>
      <p:regular r:id="rId34"/>
      <p:bold r:id="rId35"/>
      <p:italic r:id="rId36"/>
      <p:boldItalic r:id="rId37"/>
    </p:embeddedFont>
    <p:embeddedFont>
      <p:font typeface="Rajdhani" panose="020B0604020202020204" charset="-18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63DF81-44F4-47CB-9B33-6C5F173EA90E}" v="171" dt="2021-03-24T07:40:53.166"/>
  </p1510:revLst>
</p1510:revInfo>
</file>

<file path=ppt/tableStyles.xml><?xml version="1.0" encoding="utf-8"?>
<a:tblStyleLst xmlns:a="http://schemas.openxmlformats.org/drawingml/2006/main" def="{9354264C-7E48-475C-8271-2A0E50FFD3DD}">
  <a:tblStyle styleId="{9354264C-7E48-475C-8271-2A0E50FFD3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8.fntdata"/><Relationship Id="rId21" Type="http://schemas.openxmlformats.org/officeDocument/2006/relationships/slide" Target="slides/slide17.xml"/><Relationship Id="rId34" Type="http://schemas.openxmlformats.org/officeDocument/2006/relationships/font" Target="fonts/font3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4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katos Róbert" userId="S::lakatos.robert@it.unideb.hu::ac7584ac-6032-46fd-a6c5-78fa5f88ad47" providerId="AD" clId="Web-{9063DF81-44F4-47CB-9B33-6C5F173EA90E}"/>
    <pc:docChg chg="addSld delSld modSld sldOrd">
      <pc:chgData name="Lakatos Róbert" userId="S::lakatos.robert@it.unideb.hu::ac7584ac-6032-46fd-a6c5-78fa5f88ad47" providerId="AD" clId="Web-{9063DF81-44F4-47CB-9B33-6C5F173EA90E}" dt="2021-03-24T07:40:53.166" v="159" actId="20577"/>
      <pc:docMkLst>
        <pc:docMk/>
      </pc:docMkLst>
      <pc:sldChg chg="addSp delSp modSp">
        <pc:chgData name="Lakatos Róbert" userId="S::lakatos.robert@it.unideb.hu::ac7584ac-6032-46fd-a6c5-78fa5f88ad47" providerId="AD" clId="Web-{9063DF81-44F4-47CB-9B33-6C5F173EA90E}" dt="2021-03-24T07:20:18.588" v="20" actId="1076"/>
        <pc:sldMkLst>
          <pc:docMk/>
          <pc:sldMk cId="349014922" sldId="318"/>
        </pc:sldMkLst>
        <pc:spChg chg="del">
          <ac:chgData name="Lakatos Róbert" userId="S::lakatos.robert@it.unideb.hu::ac7584ac-6032-46fd-a6c5-78fa5f88ad47" providerId="AD" clId="Web-{9063DF81-44F4-47CB-9B33-6C5F173EA90E}" dt="2021-03-24T07:19:55.556" v="16"/>
          <ac:spMkLst>
            <pc:docMk/>
            <pc:sldMk cId="349014922" sldId="318"/>
            <ac:spMk id="2" creationId="{3D46C7F2-FE0E-4D39-900C-F04A4BDF8D15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19:55.556" v="15"/>
          <ac:spMkLst>
            <pc:docMk/>
            <pc:sldMk cId="349014922" sldId="318"/>
            <ac:spMk id="7" creationId="{B21C9954-0D96-4754-97A9-D4C75A397B13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19:55.556" v="14"/>
          <ac:spMkLst>
            <pc:docMk/>
            <pc:sldMk cId="349014922" sldId="318"/>
            <ac:spMk id="8" creationId="{BDDB3523-50F8-418D-9D27-38EC23B50CED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19:55.556" v="13"/>
          <ac:spMkLst>
            <pc:docMk/>
            <pc:sldMk cId="349014922" sldId="318"/>
            <ac:spMk id="9" creationId="{65895A7F-265E-44DB-AE0C-5BEB6BC3F0CF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19:55.556" v="12"/>
          <ac:spMkLst>
            <pc:docMk/>
            <pc:sldMk cId="349014922" sldId="318"/>
            <ac:spMk id="10" creationId="{83325F40-249A-4916-B29B-AAD2D59A8A60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19:55.556" v="6"/>
          <ac:spMkLst>
            <pc:docMk/>
            <pc:sldMk cId="349014922" sldId="318"/>
            <ac:spMk id="26" creationId="{A00201DE-713A-4A04-B813-4B23238A136D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14:09.047" v="0"/>
          <ac:spMkLst>
            <pc:docMk/>
            <pc:sldMk cId="349014922" sldId="318"/>
            <ac:spMk id="34" creationId="{CA663674-EF04-4D66-9C7B-71746A550638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14:11.172" v="1"/>
          <ac:spMkLst>
            <pc:docMk/>
            <pc:sldMk cId="349014922" sldId="318"/>
            <ac:spMk id="36" creationId="{DA594293-61F3-4D04-8608-535595987CA8}"/>
          </ac:spMkLst>
        </pc:spChg>
        <pc:picChg chg="add del mod">
          <ac:chgData name="Lakatos Róbert" userId="S::lakatos.robert@it.unideb.hu::ac7584ac-6032-46fd-a6c5-78fa5f88ad47" providerId="AD" clId="Web-{9063DF81-44F4-47CB-9B33-6C5F173EA90E}" dt="2021-03-24T07:19:51.728" v="4"/>
          <ac:picMkLst>
            <pc:docMk/>
            <pc:sldMk cId="349014922" sldId="318"/>
            <ac:picMk id="3" creationId="{AFFC154A-AE22-423C-AD9F-94CA322F5273}"/>
          </ac:picMkLst>
        </pc:picChg>
        <pc:picChg chg="add mod">
          <ac:chgData name="Lakatos Róbert" userId="S::lakatos.robert@it.unideb.hu::ac7584ac-6032-46fd-a6c5-78fa5f88ad47" providerId="AD" clId="Web-{9063DF81-44F4-47CB-9B33-6C5F173EA90E}" dt="2021-03-24T07:20:18.588" v="20" actId="1076"/>
          <ac:picMkLst>
            <pc:docMk/>
            <pc:sldMk cId="349014922" sldId="318"/>
            <ac:picMk id="4" creationId="{5944ECB5-6225-4582-824A-1F022C2B0F8C}"/>
          </ac:picMkLst>
        </pc:picChg>
        <pc:cxnChg chg="del mod">
          <ac:chgData name="Lakatos Róbert" userId="S::lakatos.robert@it.unideb.hu::ac7584ac-6032-46fd-a6c5-78fa5f88ad47" providerId="AD" clId="Web-{9063DF81-44F4-47CB-9B33-6C5F173EA90E}" dt="2021-03-24T07:19:55.556" v="11"/>
          <ac:cxnSpMkLst>
            <pc:docMk/>
            <pc:sldMk cId="349014922" sldId="318"/>
            <ac:cxnSpMk id="11" creationId="{B2805BF6-B5F1-4F15-9FE7-0099E981C22C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19:55.556" v="10"/>
          <ac:cxnSpMkLst>
            <pc:docMk/>
            <pc:sldMk cId="349014922" sldId="318"/>
            <ac:cxnSpMk id="13" creationId="{E525830D-A5EA-4D28-BE28-7CA2CD041D48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19:55.556" v="9"/>
          <ac:cxnSpMkLst>
            <pc:docMk/>
            <pc:sldMk cId="349014922" sldId="318"/>
            <ac:cxnSpMk id="16" creationId="{51E0D23F-8705-4DD2-B104-73E48DA2FEF8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19:55.556" v="8"/>
          <ac:cxnSpMkLst>
            <pc:docMk/>
            <pc:sldMk cId="349014922" sldId="318"/>
            <ac:cxnSpMk id="20" creationId="{D2C0CA99-745A-419D-A8AD-FEA5FDF11B41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19:55.556" v="7"/>
          <ac:cxnSpMkLst>
            <pc:docMk/>
            <pc:sldMk cId="349014922" sldId="318"/>
            <ac:cxnSpMk id="24" creationId="{F545977E-C5AD-4394-855E-96619CC627AF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19:55.540" v="5"/>
          <ac:cxnSpMkLst>
            <pc:docMk/>
            <pc:sldMk cId="349014922" sldId="318"/>
            <ac:cxnSpMk id="28" creationId="{95432BD3-7E23-4980-87F8-49E167A7C00F}"/>
          </ac:cxnSpMkLst>
        </pc:cxnChg>
      </pc:sldChg>
      <pc:sldChg chg="add del">
        <pc:chgData name="Lakatos Róbert" userId="S::lakatos.robert@it.unideb.hu::ac7584ac-6032-46fd-a6c5-78fa5f88ad47" providerId="AD" clId="Web-{9063DF81-44F4-47CB-9B33-6C5F173EA90E}" dt="2021-03-24T07:23:17.077" v="25"/>
        <pc:sldMkLst>
          <pc:docMk/>
          <pc:sldMk cId="2118954388" sldId="319"/>
        </pc:sldMkLst>
      </pc:sldChg>
      <pc:sldChg chg="modSp ord">
        <pc:chgData name="Lakatos Róbert" userId="S::lakatos.robert@it.unideb.hu::ac7584ac-6032-46fd-a6c5-78fa5f88ad47" providerId="AD" clId="Web-{9063DF81-44F4-47CB-9B33-6C5F173EA90E}" dt="2021-03-24T07:40:53.166" v="159" actId="20577"/>
        <pc:sldMkLst>
          <pc:docMk/>
          <pc:sldMk cId="2075297544" sldId="320"/>
        </pc:sldMkLst>
        <pc:spChg chg="mod">
          <ac:chgData name="Lakatos Róbert" userId="S::lakatos.robert@it.unideb.hu::ac7584ac-6032-46fd-a6c5-78fa5f88ad47" providerId="AD" clId="Web-{9063DF81-44F4-47CB-9B33-6C5F173EA90E}" dt="2021-03-24T07:40:53.166" v="159" actId="20577"/>
          <ac:spMkLst>
            <pc:docMk/>
            <pc:sldMk cId="2075297544" sldId="320"/>
            <ac:spMk id="109" creationId="{00000000-0000-0000-0000-000000000000}"/>
          </ac:spMkLst>
        </pc:spChg>
      </pc:sldChg>
      <pc:sldChg chg="addSp delSp modSp">
        <pc:chgData name="Lakatos Róbert" userId="S::lakatos.robert@it.unideb.hu::ac7584ac-6032-46fd-a6c5-78fa5f88ad47" providerId="AD" clId="Web-{9063DF81-44F4-47CB-9B33-6C5F173EA90E}" dt="2021-03-24T07:39:51.446" v="137" actId="1076"/>
        <pc:sldMkLst>
          <pc:docMk/>
          <pc:sldMk cId="3516283890" sldId="321"/>
        </pc:sldMkLst>
        <pc:spChg chg="del">
          <ac:chgData name="Lakatos Róbert" userId="S::lakatos.robert@it.unideb.hu::ac7584ac-6032-46fd-a6c5-78fa5f88ad47" providerId="AD" clId="Web-{9063DF81-44F4-47CB-9B33-6C5F173EA90E}" dt="2021-03-24T07:23:29.530" v="68"/>
          <ac:spMkLst>
            <pc:docMk/>
            <pc:sldMk cId="3516283890" sldId="321"/>
            <ac:spMk id="2" creationId="{3D46C7F2-FE0E-4D39-900C-F04A4BDF8D15}"/>
          </ac:spMkLst>
        </pc:spChg>
        <pc:spChg chg="add mod">
          <ac:chgData name="Lakatos Róbert" userId="S::lakatos.robert@it.unideb.hu::ac7584ac-6032-46fd-a6c5-78fa5f88ad47" providerId="AD" clId="Web-{9063DF81-44F4-47CB-9B33-6C5F173EA90E}" dt="2021-03-24T07:25:02.923" v="84" actId="20577"/>
          <ac:spMkLst>
            <pc:docMk/>
            <pc:sldMk cId="3516283890" sldId="321"/>
            <ac:spMk id="4" creationId="{A4A2B8B5-950E-4021-931A-85682B1412E1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29.530" v="67"/>
          <ac:spMkLst>
            <pc:docMk/>
            <pc:sldMk cId="3516283890" sldId="321"/>
            <ac:spMk id="7" creationId="{B21C9954-0D96-4754-97A9-D4C75A397B13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29.530" v="66"/>
          <ac:spMkLst>
            <pc:docMk/>
            <pc:sldMk cId="3516283890" sldId="321"/>
            <ac:spMk id="8" creationId="{BDDB3523-50F8-418D-9D27-38EC23B50CED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29.530" v="65"/>
          <ac:spMkLst>
            <pc:docMk/>
            <pc:sldMk cId="3516283890" sldId="321"/>
            <ac:spMk id="9" creationId="{65895A7F-265E-44DB-AE0C-5BEB6BC3F0CF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29.530" v="64"/>
          <ac:spMkLst>
            <pc:docMk/>
            <pc:sldMk cId="3516283890" sldId="321"/>
            <ac:spMk id="10" creationId="{83325F40-249A-4916-B29B-AAD2D59A8A60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29.530" v="58"/>
          <ac:spMkLst>
            <pc:docMk/>
            <pc:sldMk cId="3516283890" sldId="321"/>
            <ac:spMk id="17" creationId="{F30D3F89-4AFD-470F-AB98-BAB9D6019194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29.530" v="57"/>
          <ac:spMkLst>
            <pc:docMk/>
            <pc:sldMk cId="3516283890" sldId="321"/>
            <ac:spMk id="18" creationId="{563789FE-D74C-4D20-A2A8-8A25718F079B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29.530" v="56"/>
          <ac:spMkLst>
            <pc:docMk/>
            <pc:sldMk cId="3516283890" sldId="321"/>
            <ac:spMk id="19" creationId="{59F01340-CB3F-415D-B446-65F07CAD723F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29.530" v="55"/>
          <ac:spMkLst>
            <pc:docMk/>
            <pc:sldMk cId="3516283890" sldId="321"/>
            <ac:spMk id="21" creationId="{5F7D4E83-8FC7-4443-BD6A-EE21F353A710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29.514" v="37"/>
          <ac:spMkLst>
            <pc:docMk/>
            <pc:sldMk cId="3516283890" sldId="321"/>
            <ac:spMk id="38" creationId="{6586F625-8913-458A-9BD7-0CD7F1FC3DD0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29.514" v="36"/>
          <ac:spMkLst>
            <pc:docMk/>
            <pc:sldMk cId="3516283890" sldId="321"/>
            <ac:spMk id="39" creationId="{6E4DB17D-94A2-45AF-8B39-25DE722BEA06}"/>
          </ac:spMkLst>
        </pc:spChg>
        <pc:spChg chg="del mod">
          <ac:chgData name="Lakatos Róbert" userId="S::lakatos.robert@it.unideb.hu::ac7584ac-6032-46fd-a6c5-78fa5f88ad47" providerId="AD" clId="Web-{9063DF81-44F4-47CB-9B33-6C5F173EA90E}" dt="2021-03-24T07:23:37.140" v="71"/>
          <ac:spMkLst>
            <pc:docMk/>
            <pc:sldMk cId="3516283890" sldId="321"/>
            <ac:spMk id="70" creationId="{A0AF3DEA-E6FC-4BB5-9349-96B202508F2F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37.140" v="70"/>
          <ac:spMkLst>
            <pc:docMk/>
            <pc:sldMk cId="3516283890" sldId="321"/>
            <ac:spMk id="72" creationId="{05586B13-063A-4799-AE6F-7B3DBCB2A44C}"/>
          </ac:spMkLst>
        </pc:spChg>
        <pc:spChg chg="del">
          <ac:chgData name="Lakatos Róbert" userId="S::lakatos.robert@it.unideb.hu::ac7584ac-6032-46fd-a6c5-78fa5f88ad47" providerId="AD" clId="Web-{9063DF81-44F4-47CB-9B33-6C5F173EA90E}" dt="2021-03-24T07:23:29.514" v="38"/>
          <ac:spMkLst>
            <pc:docMk/>
            <pc:sldMk cId="3516283890" sldId="321"/>
            <ac:spMk id="73" creationId="{38C8E511-D47F-447D-9096-51F4F9BD0921}"/>
          </ac:spMkLst>
        </pc:spChg>
        <pc:spChg chg="mod">
          <ac:chgData name="Lakatos Róbert" userId="S::lakatos.robert@it.unideb.hu::ac7584ac-6032-46fd-a6c5-78fa5f88ad47" providerId="AD" clId="Web-{9063DF81-44F4-47CB-9B33-6C5F173EA90E}" dt="2021-03-24T07:25:17.923" v="88" actId="20577"/>
          <ac:spMkLst>
            <pc:docMk/>
            <pc:sldMk cId="3516283890" sldId="321"/>
            <ac:spMk id="109" creationId="{00000000-0000-0000-0000-000000000000}"/>
          </ac:spMkLst>
        </pc:spChg>
        <pc:picChg chg="add mod">
          <ac:chgData name="Lakatos Róbert" userId="S::lakatos.robert@it.unideb.hu::ac7584ac-6032-46fd-a6c5-78fa5f88ad47" providerId="AD" clId="Web-{9063DF81-44F4-47CB-9B33-6C5F173EA90E}" dt="2021-03-24T07:39:51.446" v="137" actId="1076"/>
          <ac:picMkLst>
            <pc:docMk/>
            <pc:sldMk cId="3516283890" sldId="321"/>
            <ac:picMk id="3" creationId="{75193B07-775D-40E9-9DC3-0F70E9BF149C}"/>
          </ac:picMkLst>
        </pc:picChg>
        <pc:cxnChg chg="del mod">
          <ac:chgData name="Lakatos Róbert" userId="S::lakatos.robert@it.unideb.hu::ac7584ac-6032-46fd-a6c5-78fa5f88ad47" providerId="AD" clId="Web-{9063DF81-44F4-47CB-9B33-6C5F173EA90E}" dt="2021-03-24T07:23:29.530" v="63"/>
          <ac:cxnSpMkLst>
            <pc:docMk/>
            <pc:sldMk cId="3516283890" sldId="321"/>
            <ac:cxnSpMk id="11" creationId="{B2805BF6-B5F1-4F15-9FE7-0099E981C22C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62"/>
          <ac:cxnSpMkLst>
            <pc:docMk/>
            <pc:sldMk cId="3516283890" sldId="321"/>
            <ac:cxnSpMk id="13" creationId="{E525830D-A5EA-4D28-BE28-7CA2CD041D48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61"/>
          <ac:cxnSpMkLst>
            <pc:docMk/>
            <pc:sldMk cId="3516283890" sldId="321"/>
            <ac:cxnSpMk id="16" creationId="{51E0D23F-8705-4DD2-B104-73E48DA2FEF8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60"/>
          <ac:cxnSpMkLst>
            <pc:docMk/>
            <pc:sldMk cId="3516283890" sldId="321"/>
            <ac:cxnSpMk id="20" creationId="{D2C0CA99-745A-419D-A8AD-FEA5FDF11B41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54"/>
          <ac:cxnSpMkLst>
            <pc:docMk/>
            <pc:sldMk cId="3516283890" sldId="321"/>
            <ac:cxnSpMk id="22" creationId="{8AE3E525-7D7C-4D54-9376-635CF82FD018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59"/>
          <ac:cxnSpMkLst>
            <pc:docMk/>
            <pc:sldMk cId="3516283890" sldId="321"/>
            <ac:cxnSpMk id="24" creationId="{F545977E-C5AD-4394-855E-96619CC627AF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53"/>
          <ac:cxnSpMkLst>
            <pc:docMk/>
            <pc:sldMk cId="3516283890" sldId="321"/>
            <ac:cxnSpMk id="25" creationId="{A987CFB3-F91C-4024-80EE-D9E98A69FA3B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52"/>
          <ac:cxnSpMkLst>
            <pc:docMk/>
            <pc:sldMk cId="3516283890" sldId="321"/>
            <ac:cxnSpMk id="27" creationId="{AE658C7E-F9D1-466E-9101-7CBF7AC65DE0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51"/>
          <ac:cxnSpMkLst>
            <pc:docMk/>
            <pc:sldMk cId="3516283890" sldId="321"/>
            <ac:cxnSpMk id="30" creationId="{E390042D-7BCA-4589-917A-54F5E4989047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50"/>
          <ac:cxnSpMkLst>
            <pc:docMk/>
            <pc:sldMk cId="3516283890" sldId="321"/>
            <ac:cxnSpMk id="33" creationId="{23767B9D-91A3-44DC-A742-5ED6A9A3C20E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49"/>
          <ac:cxnSpMkLst>
            <pc:docMk/>
            <pc:sldMk cId="3516283890" sldId="321"/>
            <ac:cxnSpMk id="37" creationId="{0585C31D-8AA3-4A13-BF84-D0A415976FCB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48"/>
          <ac:cxnSpMkLst>
            <pc:docMk/>
            <pc:sldMk cId="3516283890" sldId="321"/>
            <ac:cxnSpMk id="40" creationId="{366A9702-AEFB-4DE5-8C90-FB219218BD4D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35"/>
          <ac:cxnSpMkLst>
            <pc:docMk/>
            <pc:sldMk cId="3516283890" sldId="321"/>
            <ac:cxnSpMk id="41" creationId="{B3179BB2-E609-48A5-AE58-BA9A8327EE42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47"/>
          <ac:cxnSpMkLst>
            <pc:docMk/>
            <pc:sldMk cId="3516283890" sldId="321"/>
            <ac:cxnSpMk id="43" creationId="{E2AC9DC3-EC38-4A09-8641-F4CD9A674D33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34"/>
          <ac:cxnSpMkLst>
            <pc:docMk/>
            <pc:sldMk cId="3516283890" sldId="321"/>
            <ac:cxnSpMk id="44" creationId="{4C319D44-E736-41C8-8AD7-7B0D1D6DD11F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46"/>
          <ac:cxnSpMkLst>
            <pc:docMk/>
            <pc:sldMk cId="3516283890" sldId="321"/>
            <ac:cxnSpMk id="46" creationId="{3924DA1C-443A-49B7-9D93-33CBCA03E90D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33"/>
          <ac:cxnSpMkLst>
            <pc:docMk/>
            <pc:sldMk cId="3516283890" sldId="321"/>
            <ac:cxnSpMk id="47" creationId="{2E41C21D-DDCC-49E8-8855-B76F166AC710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45"/>
          <ac:cxnSpMkLst>
            <pc:docMk/>
            <pc:sldMk cId="3516283890" sldId="321"/>
            <ac:cxnSpMk id="49" creationId="{2C5EB3E0-3F26-4B8A-938C-55BF04D47DD3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32"/>
          <ac:cxnSpMkLst>
            <pc:docMk/>
            <pc:sldMk cId="3516283890" sldId="321"/>
            <ac:cxnSpMk id="50" creationId="{484A8449-4955-41F9-874A-091B9DE6A06B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44"/>
          <ac:cxnSpMkLst>
            <pc:docMk/>
            <pc:sldMk cId="3516283890" sldId="321"/>
            <ac:cxnSpMk id="52" creationId="{924933E5-64CE-4215-AEDF-4DBB70359651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31"/>
          <ac:cxnSpMkLst>
            <pc:docMk/>
            <pc:sldMk cId="3516283890" sldId="321"/>
            <ac:cxnSpMk id="53" creationId="{22ED07ED-2DBB-4979-9C8A-A8B1AA6C49AF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30" v="43"/>
          <ac:cxnSpMkLst>
            <pc:docMk/>
            <pc:sldMk cId="3516283890" sldId="321"/>
            <ac:cxnSpMk id="55" creationId="{47A61F23-1F22-41C7-A23B-DC151BE0048B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30"/>
          <ac:cxnSpMkLst>
            <pc:docMk/>
            <pc:sldMk cId="3516283890" sldId="321"/>
            <ac:cxnSpMk id="56" creationId="{E1AEB4D6-96FC-4B9B-B84C-819C70F34B88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42"/>
          <ac:cxnSpMkLst>
            <pc:docMk/>
            <pc:sldMk cId="3516283890" sldId="321"/>
            <ac:cxnSpMk id="58" creationId="{63DDDB0A-BD2A-4025-B61F-57B26FB875CF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29"/>
          <ac:cxnSpMkLst>
            <pc:docMk/>
            <pc:sldMk cId="3516283890" sldId="321"/>
            <ac:cxnSpMk id="59" creationId="{95215EB4-5170-4AC0-946E-D344D623D3C2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41"/>
          <ac:cxnSpMkLst>
            <pc:docMk/>
            <pc:sldMk cId="3516283890" sldId="321"/>
            <ac:cxnSpMk id="61" creationId="{57DF3E1C-8178-4156-A262-51039FF44434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28"/>
          <ac:cxnSpMkLst>
            <pc:docMk/>
            <pc:sldMk cId="3516283890" sldId="321"/>
            <ac:cxnSpMk id="62" creationId="{E298524E-793C-4F0A-9BF3-910EA8ED7B8C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40"/>
          <ac:cxnSpMkLst>
            <pc:docMk/>
            <pc:sldMk cId="3516283890" sldId="321"/>
            <ac:cxnSpMk id="64" creationId="{5A232B2A-EC37-44DD-BEBD-74B71D993C04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27"/>
          <ac:cxnSpMkLst>
            <pc:docMk/>
            <pc:sldMk cId="3516283890" sldId="321"/>
            <ac:cxnSpMk id="65" creationId="{3D02F7F0-1BAB-4237-8585-34746A1BA036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39"/>
          <ac:cxnSpMkLst>
            <pc:docMk/>
            <pc:sldMk cId="3516283890" sldId="321"/>
            <ac:cxnSpMk id="67" creationId="{6B720FA0-0BAE-4154-AF86-338A53E243B7}"/>
          </ac:cxnSpMkLst>
        </pc:cxnChg>
        <pc:cxnChg chg="del mod">
          <ac:chgData name="Lakatos Róbert" userId="S::lakatos.robert@it.unideb.hu::ac7584ac-6032-46fd-a6c5-78fa5f88ad47" providerId="AD" clId="Web-{9063DF81-44F4-47CB-9B33-6C5F173EA90E}" dt="2021-03-24T07:23:29.514" v="26"/>
          <ac:cxnSpMkLst>
            <pc:docMk/>
            <pc:sldMk cId="3516283890" sldId="321"/>
            <ac:cxnSpMk id="69" creationId="{4ED01C4F-B1B4-4A49-A6DA-DB200E8B84ED}"/>
          </ac:cxnSpMkLst>
        </pc:cxnChg>
      </pc:sldChg>
      <pc:sldChg chg="del">
        <pc:chgData name="Lakatos Róbert" userId="S::lakatos.robert@it.unideb.hu::ac7584ac-6032-46fd-a6c5-78fa5f88ad47" providerId="AD" clId="Web-{9063DF81-44F4-47CB-9B33-6C5F173EA90E}" dt="2021-03-24T07:38:19.865" v="125"/>
        <pc:sldMkLst>
          <pc:docMk/>
          <pc:sldMk cId="3344603410" sldId="323"/>
        </pc:sldMkLst>
      </pc:sldChg>
      <pc:sldChg chg="addSp delSp modSp add ord replId">
        <pc:chgData name="Lakatos Róbert" userId="S::lakatos.robert@it.unideb.hu::ac7584ac-6032-46fd-a6c5-78fa5f88ad47" providerId="AD" clId="Web-{9063DF81-44F4-47CB-9B33-6C5F173EA90E}" dt="2021-03-24T07:39:11.773" v="135" actId="1076"/>
        <pc:sldMkLst>
          <pc:docMk/>
          <pc:sldMk cId="2148218644" sldId="396"/>
        </pc:sldMkLst>
        <pc:spChg chg="del mod">
          <ac:chgData name="Lakatos Róbert" userId="S::lakatos.robert@it.unideb.hu::ac7584ac-6032-46fd-a6c5-78fa5f88ad47" providerId="AD" clId="Web-{9063DF81-44F4-47CB-9B33-6C5F173EA90E}" dt="2021-03-24T07:38:36.881" v="129"/>
          <ac:spMkLst>
            <pc:docMk/>
            <pc:sldMk cId="2148218644" sldId="396"/>
            <ac:spMk id="4" creationId="{C096A927-9D9B-4FA8-93FE-C1E6E0DC82E2}"/>
          </ac:spMkLst>
        </pc:spChg>
        <pc:spChg chg="mod">
          <ac:chgData name="Lakatos Róbert" userId="S::lakatos.robert@it.unideb.hu::ac7584ac-6032-46fd-a6c5-78fa5f88ad47" providerId="AD" clId="Web-{9063DF81-44F4-47CB-9B33-6C5F173EA90E}" dt="2021-03-24T07:38:09.334" v="122" actId="20577"/>
          <ac:spMkLst>
            <pc:docMk/>
            <pc:sldMk cId="2148218644" sldId="396"/>
            <ac:spMk id="109" creationId="{00000000-0000-0000-0000-000000000000}"/>
          </ac:spMkLst>
        </pc:spChg>
        <pc:picChg chg="add mod">
          <ac:chgData name="Lakatos Róbert" userId="S::lakatos.robert@it.unideb.hu::ac7584ac-6032-46fd-a6c5-78fa5f88ad47" providerId="AD" clId="Web-{9063DF81-44F4-47CB-9B33-6C5F173EA90E}" dt="2021-03-24T07:39:11.773" v="135" actId="1076"/>
          <ac:picMkLst>
            <pc:docMk/>
            <pc:sldMk cId="2148218644" sldId="396"/>
            <ac:picMk id="2" creationId="{ECE64235-10E7-4791-834C-6401EB487350}"/>
          </ac:picMkLst>
        </pc:picChg>
        <pc:picChg chg="del">
          <ac:chgData name="Lakatos Róbert" userId="S::lakatos.robert@it.unideb.hu::ac7584ac-6032-46fd-a6c5-78fa5f88ad47" providerId="AD" clId="Web-{9063DF81-44F4-47CB-9B33-6C5F173EA90E}" dt="2021-03-24T07:38:23.287" v="126"/>
          <ac:picMkLst>
            <pc:docMk/>
            <pc:sldMk cId="2148218644" sldId="396"/>
            <ac:picMk id="3" creationId="{22B210B3-7665-45E5-84A2-CB0016D23133}"/>
          </ac:picMkLst>
        </pc:picChg>
      </pc:sldChg>
      <pc:sldChg chg="add ord replId">
        <pc:chgData name="Lakatos Róbert" userId="S::lakatos.robert@it.unideb.hu::ac7584ac-6032-46fd-a6c5-78fa5f88ad47" providerId="AD" clId="Web-{9063DF81-44F4-47CB-9B33-6C5F173EA90E}" dt="2021-03-24T07:38:39.678" v="130"/>
        <pc:sldMkLst>
          <pc:docMk/>
          <pc:sldMk cId="1485206587" sldId="397"/>
        </pc:sldMkLst>
      </pc:sldChg>
    </pc:docChg>
  </pc:docChgLst>
</pc:chgInfo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82040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0950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16957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6200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cda3c955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cda3c955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71304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56094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14055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7939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67235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032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cda3c955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cda3c955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91800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10104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78656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692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94996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8676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65abef0139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65abef0139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cda3c955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cda3c955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1331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1289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776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1634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1289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subTitle" idx="1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subTitle" idx="2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3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4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C343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6" r:id="rId4"/>
    <p:sldLayoutId id="2147483659" r:id="rId5"/>
    <p:sldLayoutId id="2147483666" r:id="rId6"/>
    <p:sldLayoutId id="214748366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Lakatos.robert@it.unideb.hu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hyperlink" Target="mailto:bogacsovics.gergo@inf.unideb.h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ctrTitle"/>
          </p:nvPr>
        </p:nvSpPr>
        <p:spPr>
          <a:xfrm>
            <a:off x="720000" y="1339850"/>
            <a:ext cx="4404000" cy="147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ajdhani"/>
                <a:ea typeface="Rajdhani"/>
                <a:cs typeface="Rajdhani"/>
                <a:sym typeface="Rajdhani"/>
              </a:rPr>
              <a:t>AI &amp; NLP</a:t>
            </a:r>
            <a:endParaRPr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9" name="Google Shape;99;p22"/>
          <p:cNvSpPr txBox="1">
            <a:spLocks noGrp="1"/>
          </p:cNvSpPr>
          <p:nvPr>
            <p:ph type="subTitle" idx="1"/>
          </p:nvPr>
        </p:nvSpPr>
        <p:spPr>
          <a:xfrm>
            <a:off x="720000" y="2995450"/>
            <a:ext cx="44040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Bevezetés a Természetes Nyelvű Szövegfeldolgozásba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100" name="Google Shape;100;p22"/>
          <p:cNvPicPr preferRelativeResize="0"/>
          <p:nvPr/>
        </p:nvPicPr>
        <p:blipFill rotWithShape="1">
          <a:blip r:embed="rId3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dirty="0">
                <a:solidFill>
                  <a:srgbClr val="F3F3F3"/>
                </a:solidFill>
              </a:rPr>
              <a:t>Neurális hálózatok</a:t>
            </a:r>
            <a:endParaRPr sz="3000" dirty="0">
              <a:solidFill>
                <a:srgbClr val="F3F3F3"/>
              </a:solidFill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253868C8-1CAE-4A69-8927-6F7DED1B0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399" y="1082525"/>
            <a:ext cx="2371202" cy="3813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749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dirty="0">
                <a:solidFill>
                  <a:srgbClr val="F3F3F3"/>
                </a:solidFill>
              </a:rPr>
              <a:t>Neurális hálózatok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https://en.wikipedia.org/wiki/Neuron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FF5D94FC-D249-4752-94B1-8CC0D580B5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6391" y="1171032"/>
            <a:ext cx="5231218" cy="337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123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dirty="0">
                <a:solidFill>
                  <a:srgbClr val="F3F3F3"/>
                </a:solidFill>
              </a:rPr>
              <a:t>Neurális hálózatok</a:t>
            </a:r>
            <a:endParaRPr sz="3000" dirty="0">
              <a:solidFill>
                <a:srgbClr val="F3F3F3"/>
              </a:solidFill>
            </a:endParaRPr>
          </a:p>
        </p:txBody>
      </p:sp>
      <p:pic>
        <p:nvPicPr>
          <p:cNvPr id="4" name="Kép 4" descr="A képen szöveg, óra, karóra látható&#10;&#10;Automatikusan generált leírás">
            <a:extLst>
              <a:ext uri="{FF2B5EF4-FFF2-40B4-BE49-F238E27FC236}">
                <a16:creationId xmlns:a16="http://schemas.microsoft.com/office/drawing/2014/main" id="{5944ECB5-6225-4582-824A-1F022C2B0F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597" y="1580627"/>
            <a:ext cx="7924174" cy="258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14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hu-HU" sz="3000">
                <a:solidFill>
                  <a:srgbClr val="F3F3F3"/>
                </a:solidFill>
              </a:rPr>
              <a:t>Neurális hálózatok – Multi </a:t>
            </a:r>
            <a:r>
              <a:rPr lang="hu-HU"/>
              <a:t>layer / </a:t>
            </a:r>
            <a:r>
              <a:rPr lang="hu-HU" dirty="0"/>
              <a:t>class</a:t>
            </a:r>
            <a:endParaRPr sz="3000" dirty="0">
              <a:solidFill>
                <a:srgbClr val="F3F3F3"/>
              </a:solidFill>
            </a:endParaRPr>
          </a:p>
        </p:txBody>
      </p:sp>
      <p:pic>
        <p:nvPicPr>
          <p:cNvPr id="3" name="Kép 3">
            <a:extLst>
              <a:ext uri="{FF2B5EF4-FFF2-40B4-BE49-F238E27FC236}">
                <a16:creationId xmlns:a16="http://schemas.microsoft.com/office/drawing/2014/main" id="{75193B07-775D-40E9-9DC3-0F70E9BF1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0466" y="1429999"/>
            <a:ext cx="3508795" cy="2919701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A4A2B8B5-950E-4021-931A-85682B1412E1}"/>
              </a:ext>
            </a:extLst>
          </p:cNvPr>
          <p:cNvSpPr txBox="1"/>
          <p:nvPr/>
        </p:nvSpPr>
        <p:spPr>
          <a:xfrm>
            <a:off x="519642" y="4687590"/>
            <a:ext cx="8158287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hu-HU" sz="1200">
                <a:solidFill>
                  <a:schemeClr val="tx2"/>
                </a:solidFill>
                <a:latin typeface="Fira Sans Condensed Light"/>
              </a:rPr>
              <a:t>Forrás: https://</a:t>
            </a:r>
            <a:r>
              <a:rPr lang="hu-HU" sz="1200" dirty="0">
                <a:solidFill>
                  <a:schemeClr val="tx2"/>
                </a:solidFill>
              </a:rPr>
              <a:t>https://medium.com/analytics-vidhya/neural-networks-for-digits-recognition-e11d9dff00d5</a:t>
            </a:r>
            <a:endParaRPr lang="hu-HU" sz="1200">
              <a:solidFill>
                <a:schemeClr val="tx2"/>
              </a:solidFill>
              <a:latin typeface="Fira Sans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3516283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5146158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MÉLYTANULÁS A GYAKORLATBAN</a:t>
            </a:r>
            <a:endParaRPr dirty="0"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2"/>
          </p:nvPr>
        </p:nvSpPr>
        <p:spPr>
          <a:xfrm>
            <a:off x="6212718" y="1092603"/>
            <a:ext cx="2189583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u-HU" dirty="0"/>
              <a:t>3</a:t>
            </a:r>
            <a:endParaRPr dirty="0"/>
          </a:p>
        </p:txBody>
      </p:sp>
      <p:cxnSp>
        <p:nvCxnSpPr>
          <p:cNvPr id="132" name="Google Shape;132;p27"/>
          <p:cNvCxnSpPr>
            <a:cxnSpLocks/>
          </p:cNvCxnSpPr>
          <p:nvPr/>
        </p:nvCxnSpPr>
        <p:spPr>
          <a:xfrm>
            <a:off x="5667152" y="3143547"/>
            <a:ext cx="3280717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405263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500" dirty="0"/>
              <a:t>Mélytanulás a gyakorlatban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4" name="Google Shape;113;p24">
            <a:extLst>
              <a:ext uri="{FF2B5EF4-FFF2-40B4-BE49-F238E27FC236}">
                <a16:creationId xmlns:a16="http://schemas.microsoft.com/office/drawing/2014/main" id="{70F9C6F6-A2B0-4D2E-9A6D-1C3E3FF141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500" dirty="0">
                <a:solidFill>
                  <a:srgbClr val="F2F2F2"/>
                </a:solidFill>
              </a:rPr>
              <a:t>Hogyan működik a neurális hálózat?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 err="1">
                <a:solidFill>
                  <a:srgbClr val="F2F2F2"/>
                </a:solidFill>
              </a:rPr>
              <a:t>Backpropagation</a:t>
            </a:r>
            <a:r>
              <a:rPr lang="hu-HU" sz="1400" dirty="0">
                <a:solidFill>
                  <a:srgbClr val="F2F2F2"/>
                </a:solidFill>
              </a:rPr>
              <a:t> </a:t>
            </a:r>
            <a:r>
              <a:rPr lang="hu-HU" sz="1400" dirty="0" err="1">
                <a:solidFill>
                  <a:srgbClr val="F2F2F2"/>
                </a:solidFill>
              </a:rPr>
              <a:t>algorithm</a:t>
            </a:r>
            <a:endParaRPr lang="hu-HU" sz="1400" dirty="0">
              <a:solidFill>
                <a:srgbClr val="F2F2F2"/>
              </a:solidFill>
            </a:endParaRP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 err="1">
                <a:solidFill>
                  <a:srgbClr val="F2F2F2"/>
                </a:solidFill>
              </a:rPr>
              <a:t>Foward</a:t>
            </a:r>
            <a:r>
              <a:rPr lang="hu-HU" sz="1400" dirty="0">
                <a:solidFill>
                  <a:srgbClr val="F2F2F2"/>
                </a:solidFill>
              </a:rPr>
              <a:t> </a:t>
            </a:r>
            <a:r>
              <a:rPr lang="hu-HU" sz="1400" dirty="0" err="1">
                <a:solidFill>
                  <a:srgbClr val="F2F2F2"/>
                </a:solidFill>
              </a:rPr>
              <a:t>propagation</a:t>
            </a:r>
            <a:endParaRPr lang="hu-HU" sz="1400" dirty="0">
              <a:solidFill>
                <a:srgbClr val="F2F2F2"/>
              </a:solidFill>
            </a:endParaRP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Költség függvény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Aktivációs függvény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Metrikák</a:t>
            </a:r>
          </a:p>
        </p:txBody>
      </p:sp>
    </p:spTree>
    <p:extLst>
      <p:ext uri="{BB962C8B-B14F-4D97-AF65-F5344CB8AC3E}">
        <p14:creationId xmlns:p14="http://schemas.microsoft.com/office/powerpoint/2010/main" val="2437628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hu-HU" sz="3200"/>
              <a:t>Forward and Backward propagation</a:t>
            </a:r>
            <a:endParaRPr lang="hu-HU" sz="32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https://en.wikipedia.org/wiki/Neuron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22B210B3-7665-45E5-84A2-CB0016D231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9604" y="1268619"/>
            <a:ext cx="6092456" cy="336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06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hu-HU" sz="3200"/>
              <a:t>Forward and Backward propagation</a:t>
            </a:r>
            <a:endParaRPr lang="hu-HU" sz="3200" dirty="0">
              <a:solidFill>
                <a:srgbClr val="F3F3F3"/>
              </a:solidFill>
            </a:endParaRPr>
          </a:p>
        </p:txBody>
      </p:sp>
      <p:pic>
        <p:nvPicPr>
          <p:cNvPr id="2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ECE64235-10E7-4791-834C-6401EB487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498" y="1531865"/>
            <a:ext cx="7624371" cy="311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18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500" dirty="0"/>
              <a:t>Mélytanulás a gyakorlatban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4" name="Google Shape;113;p24">
            <a:extLst>
              <a:ext uri="{FF2B5EF4-FFF2-40B4-BE49-F238E27FC236}">
                <a16:creationId xmlns:a16="http://schemas.microsoft.com/office/drawing/2014/main" id="{70F9C6F6-A2B0-4D2E-9A6D-1C3E3FF141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500" dirty="0" err="1">
                <a:solidFill>
                  <a:srgbClr val="F2F2F2"/>
                </a:solidFill>
              </a:rPr>
              <a:t>Loss</a:t>
            </a:r>
            <a:r>
              <a:rPr lang="hu-HU" sz="1500" dirty="0">
                <a:solidFill>
                  <a:srgbClr val="F2F2F2"/>
                </a:solidFill>
              </a:rPr>
              <a:t> függvények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Elengedhetetlen a tanulás folyamatához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Legfontosabb </a:t>
            </a:r>
            <a:r>
              <a:rPr lang="hu-HU" sz="1400" dirty="0" err="1">
                <a:solidFill>
                  <a:srgbClr val="F2F2F2"/>
                </a:solidFill>
              </a:rPr>
              <a:t>loss</a:t>
            </a:r>
            <a:r>
              <a:rPr lang="hu-HU" sz="1400" dirty="0">
                <a:solidFill>
                  <a:srgbClr val="F2F2F2"/>
                </a:solidFill>
              </a:rPr>
              <a:t> függvények</a:t>
            </a:r>
          </a:p>
          <a:p>
            <a:pPr lvl="2" indent="-311150">
              <a:buClr>
                <a:srgbClr val="F2F2F2"/>
              </a:buClr>
              <a:buSzPts val="1300"/>
              <a:buChar char="●"/>
            </a:pPr>
            <a:r>
              <a:rPr lang="hu-HU" sz="1400" dirty="0" err="1">
                <a:solidFill>
                  <a:srgbClr val="F2F2F2"/>
                </a:solidFill>
              </a:rPr>
              <a:t>Probalisztikus</a:t>
            </a:r>
            <a:r>
              <a:rPr lang="hu-HU" sz="1400" dirty="0">
                <a:solidFill>
                  <a:srgbClr val="F2F2F2"/>
                </a:solidFill>
              </a:rPr>
              <a:t> veszteség függvények: </a:t>
            </a:r>
            <a:r>
              <a:rPr lang="hu-HU" sz="1400" b="1" dirty="0" err="1">
                <a:solidFill>
                  <a:srgbClr val="F2F2F2"/>
                </a:solidFill>
              </a:rPr>
              <a:t>BinaryCrossentropy</a:t>
            </a:r>
            <a:r>
              <a:rPr lang="hu-HU" sz="1400" b="1" dirty="0">
                <a:solidFill>
                  <a:srgbClr val="F2F2F2"/>
                </a:solidFill>
              </a:rPr>
              <a:t>, </a:t>
            </a:r>
            <a:r>
              <a:rPr lang="hu-HU" sz="1400" b="1" dirty="0" err="1">
                <a:solidFill>
                  <a:srgbClr val="F2F2F2"/>
                </a:solidFill>
              </a:rPr>
              <a:t>CategoricalCrossentropy</a:t>
            </a:r>
            <a:r>
              <a:rPr lang="hu-HU" sz="1400" b="1" dirty="0">
                <a:solidFill>
                  <a:srgbClr val="F2F2F2"/>
                </a:solidFill>
              </a:rPr>
              <a:t>, </a:t>
            </a:r>
            <a:r>
              <a:rPr lang="hu-HU" sz="1400" b="1" dirty="0" err="1">
                <a:solidFill>
                  <a:srgbClr val="F2F2F2"/>
                </a:solidFill>
              </a:rPr>
              <a:t>SparseCategoricalCrossentropy</a:t>
            </a:r>
            <a:endParaRPr lang="hu-HU" sz="1400" b="1" dirty="0">
              <a:solidFill>
                <a:srgbClr val="F2F2F2"/>
              </a:solidFill>
            </a:endParaRPr>
          </a:p>
          <a:p>
            <a:pPr lvl="2" indent="-311150">
              <a:buClr>
                <a:srgbClr val="F2F2F2"/>
              </a:buClr>
              <a:buSzPts val="1300"/>
              <a:buChar char="●"/>
            </a:pPr>
            <a:r>
              <a:rPr lang="hu-HU" sz="1400" dirty="0" err="1">
                <a:solidFill>
                  <a:srgbClr val="F2F2F2"/>
                </a:solidFill>
              </a:rPr>
              <a:t>Regresziós</a:t>
            </a:r>
            <a:r>
              <a:rPr lang="hu-HU" sz="1400" dirty="0">
                <a:solidFill>
                  <a:srgbClr val="F2F2F2"/>
                </a:solidFill>
              </a:rPr>
              <a:t> veszteség függvények: </a:t>
            </a:r>
            <a:r>
              <a:rPr lang="hu-HU" sz="1400" b="1" dirty="0" err="1">
                <a:solidFill>
                  <a:srgbClr val="F2F2F2"/>
                </a:solidFill>
              </a:rPr>
              <a:t>MeanSquaredError</a:t>
            </a:r>
            <a:r>
              <a:rPr lang="hu-HU" sz="1400" b="1" dirty="0">
                <a:solidFill>
                  <a:srgbClr val="F2F2F2"/>
                </a:solidFill>
              </a:rPr>
              <a:t>, </a:t>
            </a:r>
            <a:r>
              <a:rPr lang="hu-HU" sz="1400" b="1" dirty="0" err="1">
                <a:solidFill>
                  <a:srgbClr val="F2F2F2"/>
                </a:solidFill>
              </a:rPr>
              <a:t>MeanAbsoluteError</a:t>
            </a:r>
            <a:r>
              <a:rPr lang="hu-HU" sz="1400" b="1" dirty="0">
                <a:solidFill>
                  <a:srgbClr val="F2F2F2"/>
                </a:solidFill>
              </a:rPr>
              <a:t>, </a:t>
            </a:r>
            <a:r>
              <a:rPr lang="hu-HU" sz="1400" b="1" dirty="0" err="1">
                <a:solidFill>
                  <a:srgbClr val="F2F2F2"/>
                </a:solidFill>
              </a:rPr>
              <a:t>MeanAbsolutePercentageError</a:t>
            </a:r>
            <a:r>
              <a:rPr lang="hu-HU" sz="1400" b="1" dirty="0">
                <a:solidFill>
                  <a:srgbClr val="F2F2F2"/>
                </a:solidFill>
              </a:rPr>
              <a:t>, </a:t>
            </a:r>
            <a:r>
              <a:rPr lang="hu-HU" sz="1400" b="1" dirty="0" err="1">
                <a:solidFill>
                  <a:srgbClr val="F2F2F2"/>
                </a:solidFill>
              </a:rPr>
              <a:t>MeanSquaredLogarithmicError</a:t>
            </a:r>
            <a:r>
              <a:rPr lang="hu-HU" sz="1400" b="1" dirty="0">
                <a:solidFill>
                  <a:srgbClr val="F2F2F2"/>
                </a:solidFill>
              </a:rPr>
              <a:t>, </a:t>
            </a:r>
            <a:r>
              <a:rPr lang="hu-HU" sz="1400" b="1" dirty="0" err="1">
                <a:solidFill>
                  <a:srgbClr val="F2F2F2"/>
                </a:solidFill>
              </a:rPr>
              <a:t>CosineSimilarity</a:t>
            </a:r>
            <a:endParaRPr lang="hu-HU" sz="1400" b="1" dirty="0">
              <a:solidFill>
                <a:srgbClr val="F2F2F2"/>
              </a:solidFill>
            </a:endParaRPr>
          </a:p>
          <a:p>
            <a:pPr lvl="2" indent="-311150">
              <a:buClr>
                <a:srgbClr val="F2F2F2"/>
              </a:buClr>
              <a:buSzPts val="1300"/>
              <a:buChar char="●"/>
            </a:pPr>
            <a:endParaRPr lang="hu-HU" sz="1400" dirty="0">
              <a:solidFill>
                <a:srgbClr val="F2F2F2"/>
              </a:solidFill>
            </a:endParaRP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endParaRPr lang="hu-HU" sz="1400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445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500" dirty="0"/>
              <a:t>Mélytanulás a gyakorlatban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4" name="Google Shape;113;p24">
            <a:extLst>
              <a:ext uri="{FF2B5EF4-FFF2-40B4-BE49-F238E27FC236}">
                <a16:creationId xmlns:a16="http://schemas.microsoft.com/office/drawing/2014/main" id="{70F9C6F6-A2B0-4D2E-9A6D-1C3E3FF141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500" dirty="0">
                <a:solidFill>
                  <a:srgbClr val="F2F2F2"/>
                </a:solidFill>
              </a:rPr>
              <a:t>Aktivációs függvények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Befolyásolják a neurális hálózat működését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A neuronok szintjén van értelmezve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Leggyakrabban használt aktivációs függvények</a:t>
            </a:r>
          </a:p>
          <a:p>
            <a:pPr lvl="2" indent="-311150">
              <a:buClr>
                <a:srgbClr val="F2F2F2"/>
              </a:buClr>
              <a:buSzPts val="1300"/>
              <a:buChar char="●"/>
            </a:pPr>
            <a:r>
              <a:rPr lang="hu-HU" sz="1400" dirty="0" err="1">
                <a:solidFill>
                  <a:srgbClr val="F2F2F2"/>
                </a:solidFill>
              </a:rPr>
              <a:t>Sigmoid</a:t>
            </a:r>
            <a:r>
              <a:rPr lang="hu-HU" sz="1400" dirty="0">
                <a:solidFill>
                  <a:srgbClr val="F2F2F2"/>
                </a:solidFill>
              </a:rPr>
              <a:t> (bináris osztályozás)</a:t>
            </a:r>
          </a:p>
          <a:p>
            <a:pPr lvl="2" indent="-311150">
              <a:buClr>
                <a:srgbClr val="F2F2F2"/>
              </a:buClr>
              <a:buSzPts val="1300"/>
              <a:buChar char="●"/>
            </a:pPr>
            <a:r>
              <a:rPr lang="hu-HU" sz="1400" dirty="0" err="1">
                <a:solidFill>
                  <a:srgbClr val="F2F2F2"/>
                </a:solidFill>
              </a:rPr>
              <a:t>Softmax</a:t>
            </a:r>
            <a:r>
              <a:rPr lang="hu-HU" sz="1400" dirty="0">
                <a:solidFill>
                  <a:srgbClr val="F2F2F2"/>
                </a:solidFill>
              </a:rPr>
              <a:t> (multi osztályozás)</a:t>
            </a:r>
          </a:p>
          <a:p>
            <a:pPr lvl="2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LU (lineáris, alapértelmezett)</a:t>
            </a:r>
          </a:p>
          <a:p>
            <a:pPr lvl="2" indent="-311150">
              <a:buClr>
                <a:srgbClr val="F2F2F2"/>
              </a:buClr>
              <a:buSzPts val="1300"/>
              <a:buChar char="●"/>
            </a:pPr>
            <a:r>
              <a:rPr lang="hu-HU" sz="1400" dirty="0" err="1">
                <a:solidFill>
                  <a:srgbClr val="F2F2F2"/>
                </a:solidFill>
              </a:rPr>
              <a:t>ReLU</a:t>
            </a:r>
            <a:r>
              <a:rPr lang="hu-HU" sz="1400" dirty="0">
                <a:solidFill>
                  <a:srgbClr val="F2F2F2"/>
                </a:solidFill>
              </a:rPr>
              <a:t> (szivárgó, lineáris, eltűnő gradiens probléma)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endParaRPr lang="hu-HU" sz="1400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691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>
            <a:spLocks noGrp="1"/>
          </p:cNvSpPr>
          <p:nvPr>
            <p:ph type="title"/>
          </p:nvPr>
        </p:nvSpPr>
        <p:spPr>
          <a:xfrm>
            <a:off x="266400" y="971850"/>
            <a:ext cx="4044225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TÉMÁK</a:t>
            </a:r>
            <a:endParaRPr dirty="0"/>
          </a:p>
        </p:txBody>
      </p:sp>
      <p:sp>
        <p:nvSpPr>
          <p:cNvPr id="106" name="Google Shape;106;p23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07" name="Google Shape;107;p23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/>
              <a:t>Mélytanulás a gyakorlatban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https://en.wikipedia.org/wiki/Sigmoid_function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2435E55C-39D8-4761-8E3D-D11428990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202" y="1423764"/>
            <a:ext cx="4267596" cy="2839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7364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/>
              <a:t>Mélytanulás a gyakorlatban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https://towardsdatascience.com/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3E632881-7379-40BE-8ABC-402EAAED5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3194" y="1393341"/>
            <a:ext cx="5697611" cy="292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9494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hu-HU"/>
              <a:t>Mélytanulás a gyakorlatban </a:t>
            </a:r>
            <a:r>
              <a:rPr lang="hu-HU" sz="3000">
                <a:solidFill>
                  <a:srgbClr val="F3F3F3"/>
                </a:solidFill>
              </a:rPr>
              <a:t>– </a:t>
            </a:r>
            <a:r>
              <a:rPr lang="hu-HU" sz="3000" err="1">
                <a:solidFill>
                  <a:srgbClr val="F3F3F3"/>
                </a:solidFill>
              </a:rPr>
              <a:t>One</a:t>
            </a:r>
            <a:r>
              <a:rPr lang="hu-HU" sz="3000" dirty="0">
                <a:solidFill>
                  <a:srgbClr val="F3F3F3"/>
                </a:solidFill>
              </a:rPr>
              <a:t> </a:t>
            </a:r>
            <a:r>
              <a:rPr lang="hu-HU" sz="3000" err="1">
                <a:solidFill>
                  <a:srgbClr val="F3F3F3"/>
                </a:solidFill>
              </a:rPr>
              <a:t>vs</a:t>
            </a:r>
            <a:r>
              <a:rPr lang="hu-HU" sz="3000" dirty="0">
                <a:solidFill>
                  <a:srgbClr val="F3F3F3"/>
                </a:solidFill>
              </a:rPr>
              <a:t> </a:t>
            </a:r>
            <a:r>
              <a:rPr lang="hu-HU" sz="3000" err="1">
                <a:solidFill>
                  <a:srgbClr val="F3F3F3"/>
                </a:solidFill>
              </a:rPr>
              <a:t>All</a:t>
            </a:r>
            <a:endParaRPr sz="300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https://en.wikipedia.org/wiki/Neuron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23A50BE3-36DE-4407-9406-334D23FFB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6299" y="1403433"/>
            <a:ext cx="5891401" cy="290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297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/>
              <a:t>Mélytanulás a gyakorlatban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https://en.wikipedia.org/wiki/Rectifier_(neural_networks)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7BBABF43-42FE-49F9-A14E-F13DCF0733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7534" y="1365431"/>
            <a:ext cx="3588931" cy="298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459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500" dirty="0"/>
              <a:t>Mélytanulás a gyakorlatban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4" name="Google Shape;113;p24">
            <a:extLst>
              <a:ext uri="{FF2B5EF4-FFF2-40B4-BE49-F238E27FC236}">
                <a16:creationId xmlns:a16="http://schemas.microsoft.com/office/drawing/2014/main" id="{70F9C6F6-A2B0-4D2E-9A6D-1C3E3FF141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500" dirty="0">
                <a:solidFill>
                  <a:srgbClr val="F2F2F2"/>
                </a:solidFill>
              </a:rPr>
              <a:t>Metrikák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Szükségesek a modellünk pontosságának megméréséhez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Pontosság mérése: </a:t>
            </a:r>
            <a:r>
              <a:rPr lang="en-US" sz="1400" b="1" dirty="0">
                <a:solidFill>
                  <a:srgbClr val="F2F2F2"/>
                </a:solidFill>
              </a:rPr>
              <a:t>Accuracy</a:t>
            </a:r>
            <a:r>
              <a:rPr lang="hu-HU" sz="1400" b="1" dirty="0">
                <a:solidFill>
                  <a:srgbClr val="F2F2F2"/>
                </a:solidFill>
              </a:rPr>
              <a:t>, </a:t>
            </a:r>
            <a:r>
              <a:rPr lang="en-US" sz="1400" b="1" dirty="0" err="1">
                <a:solidFill>
                  <a:srgbClr val="F2F2F2"/>
                </a:solidFill>
              </a:rPr>
              <a:t>BinaryAccuracy</a:t>
            </a:r>
            <a:r>
              <a:rPr lang="hu-HU" sz="1400" b="1" dirty="0">
                <a:solidFill>
                  <a:srgbClr val="F2F2F2"/>
                </a:solidFill>
              </a:rPr>
              <a:t>, </a:t>
            </a:r>
            <a:r>
              <a:rPr lang="en-US" sz="1400" b="1" dirty="0" err="1">
                <a:solidFill>
                  <a:srgbClr val="F2F2F2"/>
                </a:solidFill>
              </a:rPr>
              <a:t>CategoricalAccuracy</a:t>
            </a:r>
            <a:r>
              <a:rPr lang="en-US" sz="1400" b="1" dirty="0">
                <a:solidFill>
                  <a:srgbClr val="F2F2F2"/>
                </a:solidFill>
              </a:rPr>
              <a:t> 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en-US" sz="1400" dirty="0" err="1">
                <a:solidFill>
                  <a:srgbClr val="F2F2F2"/>
                </a:solidFill>
              </a:rPr>
              <a:t>Probab</a:t>
            </a:r>
            <a:r>
              <a:rPr lang="hu-HU" sz="1400" dirty="0" err="1">
                <a:solidFill>
                  <a:srgbClr val="F2F2F2"/>
                </a:solidFill>
              </a:rPr>
              <a:t>lisztikusság</a:t>
            </a:r>
            <a:r>
              <a:rPr lang="hu-HU" sz="1400" dirty="0">
                <a:solidFill>
                  <a:srgbClr val="F2F2F2"/>
                </a:solidFill>
              </a:rPr>
              <a:t> mérése:</a:t>
            </a:r>
            <a:r>
              <a:rPr lang="en-US" sz="1400" dirty="0">
                <a:solidFill>
                  <a:srgbClr val="F2F2F2"/>
                </a:solidFill>
              </a:rPr>
              <a:t> </a:t>
            </a:r>
            <a:r>
              <a:rPr lang="en-US" sz="1400" b="1" dirty="0" err="1">
                <a:solidFill>
                  <a:srgbClr val="F2F2F2"/>
                </a:solidFill>
              </a:rPr>
              <a:t>BinaryCrossentrop</a:t>
            </a:r>
            <a:r>
              <a:rPr lang="hu-HU" sz="1400" b="1" dirty="0">
                <a:solidFill>
                  <a:srgbClr val="F2F2F2"/>
                </a:solidFill>
              </a:rPr>
              <a:t>, </a:t>
            </a:r>
            <a:r>
              <a:rPr lang="en-US" sz="1400" b="1" dirty="0" err="1">
                <a:solidFill>
                  <a:srgbClr val="F2F2F2"/>
                </a:solidFill>
              </a:rPr>
              <a:t>CategoricalCrossentropy</a:t>
            </a:r>
            <a:r>
              <a:rPr lang="hu-HU" sz="1400" b="1" dirty="0">
                <a:solidFill>
                  <a:srgbClr val="F2F2F2"/>
                </a:solidFill>
              </a:rPr>
              <a:t>, </a:t>
            </a:r>
            <a:r>
              <a:rPr lang="en-US" sz="1400" b="1" dirty="0" err="1">
                <a:solidFill>
                  <a:srgbClr val="F2F2F2"/>
                </a:solidFill>
              </a:rPr>
              <a:t>SparseCategoricalCrossentropy</a:t>
            </a:r>
            <a:r>
              <a:rPr lang="en-US" sz="1400" b="1" dirty="0">
                <a:solidFill>
                  <a:srgbClr val="F2F2F2"/>
                </a:solidFill>
              </a:rPr>
              <a:t> </a:t>
            </a:r>
            <a:endParaRPr lang="hu-HU" sz="1400" b="1" dirty="0">
              <a:solidFill>
                <a:srgbClr val="F2F2F2"/>
              </a:solidFill>
            </a:endParaRP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en-US" sz="1400" dirty="0">
                <a:solidFill>
                  <a:srgbClr val="F2F2F2"/>
                </a:solidFill>
              </a:rPr>
              <a:t>Regress</a:t>
            </a:r>
            <a:r>
              <a:rPr lang="hu-HU" sz="1400" dirty="0" err="1">
                <a:solidFill>
                  <a:srgbClr val="F2F2F2"/>
                </a:solidFill>
              </a:rPr>
              <a:t>zió</a:t>
            </a:r>
            <a:r>
              <a:rPr lang="hu-HU" sz="1400" dirty="0">
                <a:solidFill>
                  <a:srgbClr val="F2F2F2"/>
                </a:solidFill>
              </a:rPr>
              <a:t> mérése: </a:t>
            </a:r>
            <a:r>
              <a:rPr lang="en-US" sz="1400" b="1" dirty="0" err="1">
                <a:solidFill>
                  <a:srgbClr val="F2F2F2"/>
                </a:solidFill>
              </a:rPr>
              <a:t>MeanSquaredError</a:t>
            </a:r>
            <a:r>
              <a:rPr lang="hu-HU" sz="1400" b="1" dirty="0">
                <a:solidFill>
                  <a:srgbClr val="F2F2F2"/>
                </a:solidFill>
              </a:rPr>
              <a:t>, </a:t>
            </a:r>
            <a:r>
              <a:rPr lang="en-US" sz="1400" b="1" dirty="0" err="1">
                <a:solidFill>
                  <a:srgbClr val="F2F2F2"/>
                </a:solidFill>
              </a:rPr>
              <a:t>RootMeanSquaredError</a:t>
            </a:r>
            <a:r>
              <a:rPr lang="hu-HU" sz="1400" b="1" dirty="0">
                <a:solidFill>
                  <a:srgbClr val="F2F2F2"/>
                </a:solidFill>
              </a:rPr>
              <a:t>,</a:t>
            </a:r>
            <a:r>
              <a:rPr lang="en-US" sz="1400" b="1" dirty="0">
                <a:solidFill>
                  <a:srgbClr val="F2F2F2"/>
                </a:solidFill>
              </a:rPr>
              <a:t>  </a:t>
            </a:r>
            <a:r>
              <a:rPr lang="en-US" sz="1400" b="1" dirty="0" err="1">
                <a:solidFill>
                  <a:srgbClr val="F2F2F2"/>
                </a:solidFill>
              </a:rPr>
              <a:t>MeanAbsoluteError</a:t>
            </a:r>
            <a:r>
              <a:rPr lang="hu-HU" sz="1400" b="1" dirty="0">
                <a:solidFill>
                  <a:srgbClr val="F2F2F2"/>
                </a:solidFill>
              </a:rPr>
              <a:t>,</a:t>
            </a:r>
            <a:r>
              <a:rPr lang="en-US" sz="1400" b="1" dirty="0">
                <a:solidFill>
                  <a:srgbClr val="F2F2F2"/>
                </a:solidFill>
              </a:rPr>
              <a:t>    </a:t>
            </a:r>
            <a:r>
              <a:rPr lang="en-US" sz="1400" b="1" dirty="0" err="1">
                <a:solidFill>
                  <a:srgbClr val="F2F2F2"/>
                </a:solidFill>
              </a:rPr>
              <a:t>MeanAbsolutePercentageError</a:t>
            </a:r>
            <a:r>
              <a:rPr lang="hu-HU" sz="1400" b="1" dirty="0">
                <a:solidFill>
                  <a:srgbClr val="F2F2F2"/>
                </a:solidFill>
              </a:rPr>
              <a:t>,</a:t>
            </a:r>
            <a:r>
              <a:rPr lang="en-US" sz="1400" b="1" dirty="0">
                <a:solidFill>
                  <a:srgbClr val="F2F2F2"/>
                </a:solidFill>
              </a:rPr>
              <a:t>  </a:t>
            </a:r>
            <a:r>
              <a:rPr lang="en-US" sz="1400" b="1" dirty="0" err="1">
                <a:solidFill>
                  <a:srgbClr val="F2F2F2"/>
                </a:solidFill>
              </a:rPr>
              <a:t>MeanSquaredLogarithmicError</a:t>
            </a:r>
            <a:r>
              <a:rPr lang="hu-HU" sz="1400" b="1" dirty="0">
                <a:solidFill>
                  <a:srgbClr val="F2F2F2"/>
                </a:solidFill>
              </a:rPr>
              <a:t>,</a:t>
            </a:r>
            <a:r>
              <a:rPr lang="en-US" sz="1400" b="1" dirty="0">
                <a:solidFill>
                  <a:srgbClr val="F2F2F2"/>
                </a:solidFill>
              </a:rPr>
              <a:t>   </a:t>
            </a:r>
            <a:r>
              <a:rPr lang="en-US" sz="1400" b="1" dirty="0" err="1">
                <a:solidFill>
                  <a:srgbClr val="F2F2F2"/>
                </a:solidFill>
              </a:rPr>
              <a:t>CosineSimilarity</a:t>
            </a:r>
            <a:r>
              <a:rPr lang="en-US" sz="1400" b="1" dirty="0">
                <a:solidFill>
                  <a:srgbClr val="F2F2F2"/>
                </a:solidFill>
              </a:rPr>
              <a:t> </a:t>
            </a:r>
            <a:endParaRPr lang="hu-HU" sz="1400" b="1" dirty="0">
              <a:solidFill>
                <a:srgbClr val="F2F2F2"/>
              </a:solidFill>
            </a:endParaRP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endParaRPr lang="hu-HU" sz="1400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9937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0" y="5098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600" dirty="0"/>
              <a:t>ÖSSZEGZÉS</a:t>
            </a:r>
            <a:endParaRPr sz="3600" dirty="0">
              <a:solidFill>
                <a:srgbClr val="F3F3F3"/>
              </a:solidFill>
            </a:endParaRPr>
          </a:p>
        </p:txBody>
      </p:sp>
      <p:sp>
        <p:nvSpPr>
          <p:cNvPr id="15" name="Google Shape;113;p24">
            <a:extLst>
              <a:ext uri="{FF2B5EF4-FFF2-40B4-BE49-F238E27FC236}">
                <a16:creationId xmlns:a16="http://schemas.microsoft.com/office/drawing/2014/main" id="{44D5A179-15BB-422B-A43C-B55E2DD159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500" b="1" dirty="0">
                <a:solidFill>
                  <a:srgbClr val="F2F2F2"/>
                </a:solidFill>
              </a:rPr>
              <a:t>Előnyök:</a:t>
            </a:r>
          </a:p>
          <a:p>
            <a:pPr lvl="1" indent="-311150">
              <a:buClr>
                <a:srgbClr val="F2F2F2"/>
              </a:buClr>
              <a:buSzPts val="1300"/>
              <a:buFont typeface="Courier New" panose="02070309020205020404" pitchFamily="49" charset="0"/>
              <a:buChar char="o"/>
            </a:pPr>
            <a:r>
              <a:rPr lang="hu-HU" sz="1300" dirty="0">
                <a:solidFill>
                  <a:srgbClr val="F2F2F2"/>
                </a:solidFill>
              </a:rPr>
              <a:t>Jelenleg a legerősebb eszközünk</a:t>
            </a:r>
          </a:p>
          <a:p>
            <a:pPr lvl="1" indent="-311150">
              <a:buClr>
                <a:srgbClr val="F2F2F2"/>
              </a:buClr>
              <a:buSzPts val="1300"/>
              <a:buFont typeface="Courier New" panose="02070309020205020404" pitchFamily="49" charset="0"/>
              <a:buChar char="o"/>
            </a:pPr>
            <a:r>
              <a:rPr lang="hu-HU" sz="1300" dirty="0">
                <a:solidFill>
                  <a:srgbClr val="F2F2F2"/>
                </a:solidFill>
              </a:rPr>
              <a:t>Sokrétű alkalmazhatóság</a:t>
            </a:r>
          </a:p>
          <a:p>
            <a:pPr lvl="1" indent="-311150">
              <a:buClr>
                <a:srgbClr val="F2F2F2"/>
              </a:buClr>
              <a:buSzPts val="1300"/>
              <a:buFont typeface="Courier New" panose="02070309020205020404" pitchFamily="49" charset="0"/>
              <a:buChar char="o"/>
            </a:pPr>
            <a:r>
              <a:rPr lang="hu-HU" sz="1300" dirty="0">
                <a:solidFill>
                  <a:srgbClr val="F2F2F2"/>
                </a:solidFill>
              </a:rPr>
              <a:t>Folyamatosan fejlődik</a:t>
            </a:r>
          </a:p>
          <a:p>
            <a:pPr lvl="1" indent="-311150">
              <a:buClr>
                <a:srgbClr val="F2F2F2"/>
              </a:buClr>
              <a:buSzPts val="1300"/>
              <a:buFont typeface="Courier New" panose="02070309020205020404" pitchFamily="49" charset="0"/>
              <a:buChar char="o"/>
            </a:pPr>
            <a:r>
              <a:rPr lang="hu-HU" sz="1300" dirty="0">
                <a:solidFill>
                  <a:srgbClr val="F2F2F2"/>
                </a:solidFill>
              </a:rPr>
              <a:t>Legközelebb van az emberi agy képességeihez</a:t>
            </a:r>
          </a:p>
          <a:p>
            <a:pPr indent="-311150">
              <a:spcBef>
                <a:spcPts val="1200"/>
              </a:spcBef>
              <a:buClr>
                <a:srgbClr val="F2F2F2"/>
              </a:buClr>
              <a:buSzPts val="1300"/>
              <a:buChar char="●"/>
            </a:pPr>
            <a:r>
              <a:rPr lang="hu-HU" sz="1400" b="1" dirty="0">
                <a:solidFill>
                  <a:srgbClr val="F2F2F2"/>
                </a:solidFill>
              </a:rPr>
              <a:t>Hátrányok:</a:t>
            </a:r>
          </a:p>
          <a:p>
            <a:pPr lvl="1" indent="-311150">
              <a:buClr>
                <a:srgbClr val="F2F2F2"/>
              </a:buClr>
              <a:buSzPts val="1300"/>
              <a:buFont typeface="Courier New" panose="02070309020205020404" pitchFamily="49" charset="0"/>
              <a:buChar char="o"/>
            </a:pPr>
            <a:r>
              <a:rPr lang="hu-HU" sz="1300" dirty="0">
                <a:solidFill>
                  <a:srgbClr val="F2F2F2"/>
                </a:solidFill>
              </a:rPr>
              <a:t>Számítás igényes</a:t>
            </a:r>
          </a:p>
          <a:p>
            <a:pPr lvl="1" indent="-311150">
              <a:buClr>
                <a:srgbClr val="F2F2F2"/>
              </a:buClr>
              <a:buSzPts val="1300"/>
              <a:buFont typeface="Courier New" panose="02070309020205020404" pitchFamily="49" charset="0"/>
              <a:buChar char="o"/>
            </a:pPr>
            <a:r>
              <a:rPr lang="hu-HU" sz="1300" dirty="0">
                <a:solidFill>
                  <a:srgbClr val="F2F2F2"/>
                </a:solidFill>
              </a:rPr>
              <a:t>A kimenet és a működés nehezen magyarázható</a:t>
            </a:r>
          </a:p>
        </p:txBody>
      </p:sp>
    </p:spTree>
    <p:extLst>
      <p:ext uri="{BB962C8B-B14F-4D97-AF65-F5344CB8AC3E}">
        <p14:creationId xmlns:p14="http://schemas.microsoft.com/office/powerpoint/2010/main" val="4124091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68;p46">
            <a:extLst>
              <a:ext uri="{FF2B5EF4-FFF2-40B4-BE49-F238E27FC236}">
                <a16:creationId xmlns:a16="http://schemas.microsoft.com/office/drawing/2014/main" id="{E72677CE-633F-43F0-9B7A-EC543EB1DD4C}"/>
              </a:ext>
            </a:extLst>
          </p:cNvPr>
          <p:cNvSpPr txBox="1">
            <a:spLocks/>
          </p:cNvSpPr>
          <p:nvPr/>
        </p:nvSpPr>
        <p:spPr>
          <a:xfrm>
            <a:off x="1871330" y="358307"/>
            <a:ext cx="5401340" cy="246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hu-HU" sz="7200" dirty="0"/>
              <a:t>KÖSZÖNÖM A FIGYELMET!</a:t>
            </a:r>
          </a:p>
        </p:txBody>
      </p:sp>
      <p:sp>
        <p:nvSpPr>
          <p:cNvPr id="35" name="Google Shape;1769;p46">
            <a:extLst>
              <a:ext uri="{FF2B5EF4-FFF2-40B4-BE49-F238E27FC236}">
                <a16:creationId xmlns:a16="http://schemas.microsoft.com/office/drawing/2014/main" id="{9A88F3E2-AB3E-4387-8961-AFF497341EE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562000" y="2743594"/>
            <a:ext cx="4020000" cy="2041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400" dirty="0">
                <a:latin typeface="Fira Sans Condensed Light" panose="020B0604020202020204" charset="0"/>
              </a:rPr>
              <a:t>Bármilyen egyéb kérdés esetén!</a:t>
            </a:r>
            <a:endParaRPr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hu-HU" sz="1400" dirty="0">
              <a:latin typeface="Fira Sans Condensed Light" panose="020B0604020202020204" charset="0"/>
            </a:endParaRPr>
          </a:p>
          <a:p>
            <a:pPr marL="0" lvl="0" indent="0">
              <a:buClr>
                <a:schemeClr val="dk1"/>
              </a:buClr>
              <a:buSzPts val="1100"/>
            </a:pPr>
            <a:r>
              <a:rPr lang="hu-HU" sz="1400" dirty="0">
                <a:latin typeface="Fira Sans Condensed Light" panose="020B0604020202020204" charset="0"/>
              </a:rPr>
              <a:t>Lakatos Róbert</a:t>
            </a:r>
            <a:endParaRPr lang="hu-HU"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400" dirty="0" err="1">
                <a:latin typeface="Fira Sans Condensed Light" panose="020B0604020202020204" charset="0"/>
                <a:hlinkClick r:id="rId3"/>
              </a:rPr>
              <a:t>l</a:t>
            </a:r>
            <a:r>
              <a:rPr lang="hu-HU" sz="1400" dirty="0" err="1">
                <a:solidFill>
                  <a:srgbClr val="F3F3F3"/>
                </a:solidFill>
                <a:latin typeface="Fira Sans Condensed Light" panose="020B0604020202020204" charset="0"/>
                <a:hlinkClick r:id="rId3"/>
              </a:rPr>
              <a:t>akatos.robert</a:t>
            </a:r>
            <a:r>
              <a:rPr lang="en" sz="1400" dirty="0">
                <a:solidFill>
                  <a:srgbClr val="F3F3F3"/>
                </a:solidFill>
                <a:latin typeface="Fira Sans Condensed Light" panose="020B0604020202020204" charset="0"/>
                <a:hlinkClick r:id="rId3"/>
              </a:rPr>
              <a:t>@</a:t>
            </a:r>
            <a:r>
              <a:rPr lang="hu-HU" sz="1400" dirty="0">
                <a:solidFill>
                  <a:srgbClr val="F3F3F3"/>
                </a:solidFill>
                <a:latin typeface="Fira Sans Condensed Light" panose="020B0604020202020204" charset="0"/>
                <a:hlinkClick r:id="rId3"/>
              </a:rPr>
              <a:t>it.unideb.hu</a:t>
            </a:r>
            <a:endParaRPr lang="hu-HU"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>
              <a:buClr>
                <a:schemeClr val="dk1"/>
              </a:buClr>
              <a:buSzPts val="1100"/>
            </a:pPr>
            <a:r>
              <a:rPr lang="hu-HU" sz="1400" dirty="0" err="1">
                <a:latin typeface="Fira Sans Condensed Light" panose="020B0604020202020204" charset="0"/>
              </a:rPr>
              <a:t>Bogacsovics</a:t>
            </a:r>
            <a:r>
              <a:rPr lang="hu-HU" sz="1400" dirty="0">
                <a:latin typeface="Fira Sans Condensed Light" panose="020B0604020202020204" charset="0"/>
              </a:rPr>
              <a:t> Gergő</a:t>
            </a:r>
          </a:p>
          <a:p>
            <a:pPr marL="0" lvl="0" indent="0">
              <a:buClr>
                <a:schemeClr val="dk1"/>
              </a:buClr>
              <a:buSzPts val="1100"/>
            </a:pPr>
            <a:r>
              <a:rPr lang="hu-HU" sz="1400" dirty="0">
                <a:latin typeface="Fira Sans Condensed Light" panose="020B0604020202020204" charset="0"/>
              </a:rPr>
              <a:t> </a:t>
            </a:r>
            <a:r>
              <a:rPr lang="hu-HU" sz="1400" dirty="0">
                <a:latin typeface="Fira Sans Condensed Light" panose="020B0604020202020204" charset="0"/>
                <a:hlinkClick r:id="rId4"/>
              </a:rPr>
              <a:t>bogacsovics.gergo@inf.unideb.hu</a:t>
            </a:r>
            <a:endParaRPr lang="hu-HU" sz="1400" dirty="0">
              <a:latin typeface="Fira Sans Condensed Light" panose="020B0604020202020204" charset="0"/>
            </a:endParaRPr>
          </a:p>
          <a:p>
            <a:pPr marL="0" lvl="0" indent="0">
              <a:buClr>
                <a:schemeClr val="dk1"/>
              </a:buClr>
              <a:buSzPts val="1100"/>
            </a:pPr>
            <a:endParaRPr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400" dirty="0">
                <a:latin typeface="Fira Sans Condensed Light" panose="020B0604020202020204" charset="0"/>
              </a:rPr>
              <a:t>Debreceni Egyetem Informatikai Kar</a:t>
            </a:r>
            <a:endParaRPr sz="1400" dirty="0">
              <a:solidFill>
                <a:srgbClr val="F3F3F3"/>
              </a:solidFill>
              <a:latin typeface="Fira Sans Condensed Light" panose="020B0604020202020204" charset="0"/>
            </a:endParaRPr>
          </a:p>
        </p:txBody>
      </p:sp>
      <p:pic>
        <p:nvPicPr>
          <p:cNvPr id="36" name="Google Shape;1793;p47">
            <a:extLst>
              <a:ext uri="{FF2B5EF4-FFF2-40B4-BE49-F238E27FC236}">
                <a16:creationId xmlns:a16="http://schemas.microsoft.com/office/drawing/2014/main" id="{CE8A3AE0-D419-4650-9E04-3C32C25487E9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207" y="2743594"/>
            <a:ext cx="3189475" cy="1840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794;p47">
            <a:extLst>
              <a:ext uri="{FF2B5EF4-FFF2-40B4-BE49-F238E27FC236}">
                <a16:creationId xmlns:a16="http://schemas.microsoft.com/office/drawing/2014/main" id="{A4370500-F187-4A74-89AD-BAEDCB75C9F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5302" r="25297"/>
          <a:stretch/>
        </p:blipFill>
        <p:spPr>
          <a:xfrm>
            <a:off x="6427899" y="1665295"/>
            <a:ext cx="2845450" cy="3240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500" dirty="0"/>
              <a:t>TÉMÁK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113" name="Google Shape;113;p2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500" dirty="0">
                <a:solidFill>
                  <a:srgbClr val="F2F2F2"/>
                </a:solidFill>
              </a:rPr>
              <a:t>Neurális hálózatok</a:t>
            </a:r>
            <a:endParaRPr sz="1500" dirty="0">
              <a:solidFill>
                <a:srgbClr val="F2F2F2"/>
              </a:solidFill>
            </a:endParaRPr>
          </a:p>
          <a:p>
            <a:pPr indent="-311150">
              <a:spcBef>
                <a:spcPts val="1200"/>
              </a:spcBef>
              <a:buClr>
                <a:srgbClr val="F2F2F2"/>
              </a:buClr>
              <a:buSzPts val="1300"/>
              <a:buFont typeface="Fira Sans Condensed Light"/>
              <a:buChar char="●"/>
            </a:pPr>
            <a:r>
              <a:rPr lang="hu-HU" sz="1500" dirty="0">
                <a:solidFill>
                  <a:srgbClr val="F2F2F2"/>
                </a:solidFill>
              </a:rPr>
              <a:t>Mélytanulás a gyakorlatban.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316800" y="971850"/>
            <a:ext cx="3993825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NEURÁLIS HÁLÓZATOK</a:t>
            </a:r>
            <a:endParaRPr dirty="0"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32" name="Google Shape;132;p27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848876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500" dirty="0"/>
              <a:t>REGRESSZIÓ</a:t>
            </a:r>
            <a:endParaRPr sz="3500" dirty="0">
              <a:solidFill>
                <a:srgbClr val="F3F3F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Google Shape;113;p24">
                <a:extLst>
                  <a:ext uri="{FF2B5EF4-FFF2-40B4-BE49-F238E27FC236}">
                    <a16:creationId xmlns:a16="http://schemas.microsoft.com/office/drawing/2014/main" id="{70F9C6F6-A2B0-4D2E-9A6D-1C3E3FF14157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720000" y="1152475"/>
                <a:ext cx="7704000" cy="3606000"/>
              </a:xfrm>
              <a:prstGeom prst="rect">
                <a:avLst/>
              </a:prstGeom>
              <a:solidFill>
                <a:srgbClr val="0C343D">
                  <a:alpha val="56699"/>
                </a:srgbClr>
              </a:solidFill>
            </p:spPr>
            <p:txBody>
              <a:bodyPr spcFirstLastPara="1" wrap="square" lIns="234000" tIns="234000" rIns="234000" bIns="91425" anchor="t" anchorCtr="0">
                <a:noAutofit/>
              </a:bodyPr>
              <a:lstStyle/>
              <a:p>
                <a:pPr lvl="0" indent="-311150"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Adott számú jellemző (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features</a:t>
                </a:r>
                <a:r>
                  <a:rPr lang="hu-HU" sz="1500" dirty="0">
                    <a:solidFill>
                      <a:srgbClr val="F2F2F2"/>
                    </a:solidFill>
                  </a:rPr>
                  <a:t>,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independent</a:t>
                </a:r>
                <a:r>
                  <a:rPr lang="hu-HU" sz="1500" dirty="0">
                    <a:solidFill>
                      <a:srgbClr val="F2F2F2"/>
                    </a:solidFill>
                  </a:rPr>
                  <a:t>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values</a:t>
                </a:r>
                <a:r>
                  <a:rPr lang="hu-HU" sz="1500" dirty="0">
                    <a:solidFill>
                      <a:srgbClr val="F2F2F2"/>
                    </a:solidFill>
                  </a:rPr>
                  <a:t>)</a:t>
                </a:r>
              </a:p>
              <a:p>
                <a:pPr lvl="0" indent="-311150">
                  <a:spcBef>
                    <a:spcPts val="1200"/>
                  </a:spcBef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Prediktálandó attribútum (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target</a:t>
                </a:r>
                <a:r>
                  <a:rPr lang="hu-HU" sz="1500" dirty="0">
                    <a:solidFill>
                      <a:srgbClr val="F2F2F2"/>
                    </a:solidFill>
                  </a:rPr>
                  <a:t>,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dependent</a:t>
                </a:r>
                <a:r>
                  <a:rPr lang="hu-HU" sz="1500" dirty="0">
                    <a:solidFill>
                      <a:srgbClr val="F2F2F2"/>
                    </a:solidFill>
                  </a:rPr>
                  <a:t>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value</a:t>
                </a:r>
                <a:r>
                  <a:rPr lang="hu-HU" sz="1500" dirty="0">
                    <a:solidFill>
                      <a:srgbClr val="F2F2F2"/>
                    </a:solidFill>
                  </a:rPr>
                  <a:t>)</a:t>
                </a:r>
              </a:p>
              <a:p>
                <a:pPr lvl="1" indent="-311150">
                  <a:buClr>
                    <a:srgbClr val="F2F2F2"/>
                  </a:buClr>
                  <a:buSzPts val="1300"/>
                  <a:buFont typeface="Courier New" panose="02070309020205020404" pitchFamily="49" charset="0"/>
                  <a:buChar char="o"/>
                </a:pPr>
                <a:r>
                  <a:rPr lang="hu-HU" sz="1400" b="1" dirty="0">
                    <a:solidFill>
                      <a:srgbClr val="F2F2F2"/>
                    </a:solidFill>
                  </a:rPr>
                  <a:t>Szám (!)</a:t>
                </a:r>
              </a:p>
              <a:p>
                <a:pPr lvl="0" indent="-311150">
                  <a:spcBef>
                    <a:spcPts val="1200"/>
                  </a:spcBef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y = w * x + b (egyszerű eset)</a:t>
                </a:r>
              </a:p>
              <a:p>
                <a:pPr lvl="0" indent="-311150">
                  <a:spcBef>
                    <a:spcPts val="1200"/>
                  </a:spcBef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y = w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1</a:t>
                </a:r>
                <a:r>
                  <a:rPr lang="hu-HU" sz="1500" dirty="0">
                    <a:solidFill>
                      <a:srgbClr val="F2F2F2"/>
                    </a:solidFill>
                  </a:rPr>
                  <a:t> * x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1</a:t>
                </a:r>
                <a:r>
                  <a:rPr lang="hu-HU" sz="1500" dirty="0">
                    <a:solidFill>
                      <a:srgbClr val="F2F2F2"/>
                    </a:solidFill>
                  </a:rPr>
                  <a:t> + w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2</a:t>
                </a:r>
                <a:r>
                  <a:rPr lang="hu-HU" sz="1500" dirty="0">
                    <a:solidFill>
                      <a:srgbClr val="F2F2F2"/>
                    </a:solidFill>
                  </a:rPr>
                  <a:t> * x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2</a:t>
                </a:r>
                <a:r>
                  <a:rPr lang="hu-HU" sz="1500" dirty="0">
                    <a:solidFill>
                      <a:srgbClr val="F2F2F2"/>
                    </a:solidFill>
                  </a:rPr>
                  <a:t> + … +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w</a:t>
                </a:r>
                <a:r>
                  <a:rPr lang="hu-HU" sz="1500" baseline="-25000" dirty="0" err="1">
                    <a:solidFill>
                      <a:srgbClr val="F2F2F2"/>
                    </a:solidFill>
                  </a:rPr>
                  <a:t>m</a:t>
                </a:r>
                <a:r>
                  <a:rPr lang="hu-HU" sz="1500" dirty="0">
                    <a:solidFill>
                      <a:srgbClr val="F2F2F2"/>
                    </a:solidFill>
                  </a:rPr>
                  <a:t> *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x</a:t>
                </a:r>
                <a:r>
                  <a:rPr lang="hu-HU" sz="1500" baseline="-25000" dirty="0" err="1">
                    <a:solidFill>
                      <a:srgbClr val="F2F2F2"/>
                    </a:solidFill>
                  </a:rPr>
                  <a:t>m</a:t>
                </a:r>
                <a:r>
                  <a:rPr lang="hu-HU" sz="1500" dirty="0">
                    <a:solidFill>
                      <a:srgbClr val="F2F2F2"/>
                    </a:solidFill>
                  </a:rPr>
                  <a:t> + b</a:t>
                </a:r>
                <a:br>
                  <a:rPr lang="hu-HU" sz="1500" dirty="0">
                    <a:solidFill>
                      <a:srgbClr val="F2F2F2"/>
                    </a:solidFill>
                  </a:rPr>
                </a:br>
                <a:br>
                  <a:rPr lang="hu-HU" sz="1500" dirty="0">
                    <a:solidFill>
                      <a:srgbClr val="F2F2F2"/>
                    </a:solidFill>
                  </a:rPr>
                </a:br>
                <a:r>
                  <a:rPr lang="hu-HU" sz="1500" dirty="0">
                    <a:solidFill>
                      <a:srgbClr val="F2F2F2"/>
                    </a:solidFill>
                  </a:rPr>
                  <a:t>  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hu-HU" sz="1500" i="1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hu-HU" sz="1500" i="1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hu-HU" sz="1500" i="0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hu-HU" sz="1500" i="1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sSup>
                              <m:sSupPr>
                                <m:ctrlPr>
                                  <a:rPr lang="hu-HU" sz="1500" i="1" dirty="0" smtClean="0">
                                    <a:solidFill>
                                      <a:srgbClr val="F2F2F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hu-HU" sz="1500" i="1" dirty="0" smtClean="0">
                                    <a:solidFill>
                                      <a:srgbClr val="F2F2F2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p>
                                <m:r>
                                  <a:rPr lang="hu-HU" sz="1500" i="0" dirty="0" smtClean="0">
                                    <a:solidFill>
                                      <a:srgbClr val="F2F2F2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p>
                          </m:sub>
                        </m:sSub>
                        <m:sSub>
                          <m:sSubPr>
                            <m:ctrlP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hu-HU" sz="1500" i="0" dirty="0" smtClean="0">
                        <a:solidFill>
                          <a:srgbClr val="F2F2F2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hu-HU" sz="1500" i="1" dirty="0" smtClean="0">
                        <a:solidFill>
                          <a:srgbClr val="F2F2F2"/>
                        </a:solidFill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hu-HU" sz="1500" dirty="0">
                  <a:solidFill>
                    <a:srgbClr val="F2F2F2"/>
                  </a:solidFill>
                </a:endParaRPr>
              </a:p>
            </p:txBody>
          </p:sp>
        </mc:Choice>
        <mc:Fallback xmlns="">
          <p:sp>
            <p:nvSpPr>
              <p:cNvPr id="4" name="Google Shape;113;p24">
                <a:extLst>
                  <a:ext uri="{FF2B5EF4-FFF2-40B4-BE49-F238E27FC236}">
                    <a16:creationId xmlns:a16="http://schemas.microsoft.com/office/drawing/2014/main" id="{70F9C6F6-A2B0-4D2E-9A6D-1C3E3FF14157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20000" y="1152475"/>
                <a:ext cx="7704000" cy="36060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Kép 4">
            <a:extLst>
              <a:ext uri="{FF2B5EF4-FFF2-40B4-BE49-F238E27FC236}">
                <a16:creationId xmlns:a16="http://schemas.microsoft.com/office/drawing/2014/main" id="{C79D4166-BE16-4882-A3DC-80F240E07A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9096" y="2937600"/>
            <a:ext cx="3964904" cy="220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024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500" dirty="0"/>
              <a:t>OSZTÁLYOZÁS</a:t>
            </a:r>
            <a:endParaRPr sz="3500" dirty="0">
              <a:solidFill>
                <a:srgbClr val="F3F3F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Google Shape;113;p24">
                <a:extLst>
                  <a:ext uri="{FF2B5EF4-FFF2-40B4-BE49-F238E27FC236}">
                    <a16:creationId xmlns:a16="http://schemas.microsoft.com/office/drawing/2014/main" id="{70F9C6F6-A2B0-4D2E-9A6D-1C3E3FF14157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720000" y="1152475"/>
                <a:ext cx="7704000" cy="3606000"/>
              </a:xfrm>
              <a:prstGeom prst="rect">
                <a:avLst/>
              </a:prstGeom>
              <a:solidFill>
                <a:srgbClr val="0C343D">
                  <a:alpha val="56699"/>
                </a:srgbClr>
              </a:solidFill>
            </p:spPr>
            <p:txBody>
              <a:bodyPr spcFirstLastPara="1" wrap="square" lIns="234000" tIns="234000" rIns="234000" bIns="91425" anchor="t" anchorCtr="0">
                <a:noAutofit/>
              </a:bodyPr>
              <a:lstStyle/>
              <a:p>
                <a:pPr lvl="0" indent="-311150"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Adott számú jellemző (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features</a:t>
                </a:r>
                <a:r>
                  <a:rPr lang="hu-HU" sz="1500" dirty="0">
                    <a:solidFill>
                      <a:srgbClr val="F2F2F2"/>
                    </a:solidFill>
                  </a:rPr>
                  <a:t>,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independent</a:t>
                </a:r>
                <a:r>
                  <a:rPr lang="hu-HU" sz="1500" dirty="0">
                    <a:solidFill>
                      <a:srgbClr val="F2F2F2"/>
                    </a:solidFill>
                  </a:rPr>
                  <a:t>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values</a:t>
                </a:r>
                <a:r>
                  <a:rPr lang="hu-HU" sz="1500" dirty="0">
                    <a:solidFill>
                      <a:srgbClr val="F2F2F2"/>
                    </a:solidFill>
                  </a:rPr>
                  <a:t>)</a:t>
                </a:r>
              </a:p>
              <a:p>
                <a:pPr lvl="0" indent="-311150">
                  <a:spcBef>
                    <a:spcPts val="1200"/>
                  </a:spcBef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Prediktálandó attribútum (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target</a:t>
                </a:r>
                <a:r>
                  <a:rPr lang="hu-HU" sz="1500" dirty="0">
                    <a:solidFill>
                      <a:srgbClr val="F2F2F2"/>
                    </a:solidFill>
                  </a:rPr>
                  <a:t>,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dependent</a:t>
                </a:r>
                <a:r>
                  <a:rPr lang="hu-HU" sz="1500" dirty="0">
                    <a:solidFill>
                      <a:srgbClr val="F2F2F2"/>
                    </a:solidFill>
                  </a:rPr>
                  <a:t>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value</a:t>
                </a:r>
                <a:r>
                  <a:rPr lang="hu-HU" sz="1500" dirty="0">
                    <a:solidFill>
                      <a:srgbClr val="F2F2F2"/>
                    </a:solidFill>
                  </a:rPr>
                  <a:t>)</a:t>
                </a:r>
              </a:p>
              <a:p>
                <a:pPr lvl="1" indent="-311150">
                  <a:buClr>
                    <a:srgbClr val="F2F2F2"/>
                  </a:buClr>
                  <a:buSzPts val="1300"/>
                  <a:buFont typeface="Courier New" panose="02070309020205020404" pitchFamily="49" charset="0"/>
                  <a:buChar char="o"/>
                </a:pPr>
                <a:r>
                  <a:rPr lang="hu-HU" sz="1400" b="1" dirty="0">
                    <a:solidFill>
                      <a:srgbClr val="F2F2F2"/>
                    </a:solidFill>
                  </a:rPr>
                  <a:t>Osztály (!)</a:t>
                </a:r>
              </a:p>
              <a:p>
                <a:pPr lvl="0" indent="-311150">
                  <a:spcBef>
                    <a:spcPts val="1200"/>
                  </a:spcBef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y =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sigmoid</a:t>
                </a:r>
                <a:r>
                  <a:rPr lang="hu-HU" sz="1500" dirty="0">
                    <a:solidFill>
                      <a:srgbClr val="F2F2F2"/>
                    </a:solidFill>
                  </a:rPr>
                  <a:t>(w * x + b) (egyszerű eset)</a:t>
                </a:r>
              </a:p>
              <a:p>
                <a:pPr lvl="0" indent="-311150">
                  <a:spcBef>
                    <a:spcPts val="1200"/>
                  </a:spcBef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y =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sigmoid</a:t>
                </a:r>
                <a:r>
                  <a:rPr lang="hu-HU" sz="1500" dirty="0">
                    <a:solidFill>
                      <a:srgbClr val="F2F2F2"/>
                    </a:solidFill>
                  </a:rPr>
                  <a:t>(w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1</a:t>
                </a:r>
                <a:r>
                  <a:rPr lang="hu-HU" sz="1500" dirty="0">
                    <a:solidFill>
                      <a:srgbClr val="F2F2F2"/>
                    </a:solidFill>
                  </a:rPr>
                  <a:t> * x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1</a:t>
                </a:r>
                <a:r>
                  <a:rPr lang="hu-HU" sz="1500" dirty="0">
                    <a:solidFill>
                      <a:srgbClr val="F2F2F2"/>
                    </a:solidFill>
                  </a:rPr>
                  <a:t> + w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2</a:t>
                </a:r>
                <a:r>
                  <a:rPr lang="hu-HU" sz="1500" dirty="0">
                    <a:solidFill>
                      <a:srgbClr val="F2F2F2"/>
                    </a:solidFill>
                  </a:rPr>
                  <a:t> * x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2</a:t>
                </a:r>
                <a:r>
                  <a:rPr lang="hu-HU" sz="1500" dirty="0">
                    <a:solidFill>
                      <a:srgbClr val="F2F2F2"/>
                    </a:solidFill>
                  </a:rPr>
                  <a:t> + … +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w</a:t>
                </a:r>
                <a:r>
                  <a:rPr lang="hu-HU" sz="1500" baseline="-25000" dirty="0" err="1">
                    <a:solidFill>
                      <a:srgbClr val="F2F2F2"/>
                    </a:solidFill>
                  </a:rPr>
                  <a:t>m</a:t>
                </a:r>
                <a:r>
                  <a:rPr lang="hu-HU" sz="1500" dirty="0">
                    <a:solidFill>
                      <a:srgbClr val="F2F2F2"/>
                    </a:solidFill>
                  </a:rPr>
                  <a:t> *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x</a:t>
                </a:r>
                <a:r>
                  <a:rPr lang="hu-HU" sz="1500" baseline="-25000" dirty="0" err="1">
                    <a:solidFill>
                      <a:srgbClr val="F2F2F2"/>
                    </a:solidFill>
                  </a:rPr>
                  <a:t>m</a:t>
                </a:r>
                <a:r>
                  <a:rPr lang="hu-HU" sz="1500" dirty="0">
                    <a:solidFill>
                      <a:srgbClr val="F2F2F2"/>
                    </a:solidFill>
                  </a:rPr>
                  <a:t> + b)</a:t>
                </a:r>
                <a:br>
                  <a:rPr lang="hu-HU" sz="1500" dirty="0">
                    <a:solidFill>
                      <a:srgbClr val="F2F2F2"/>
                    </a:solidFill>
                  </a:rPr>
                </a:br>
                <a:br>
                  <a:rPr lang="hu-HU" sz="1500" dirty="0">
                    <a:solidFill>
                      <a:srgbClr val="F2F2F2"/>
                    </a:solidFill>
                  </a:rPr>
                </a:br>
                <a:r>
                  <a:rPr lang="hu-HU" sz="1500" dirty="0">
                    <a:solidFill>
                      <a:srgbClr val="F2F2F2"/>
                    </a:solidFill>
                  </a:rPr>
                  <a:t>   =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sigmoid</a:t>
                </a:r>
                <a:r>
                  <a:rPr lang="hu-HU" sz="1500" dirty="0">
                    <a:solidFill>
                      <a:srgbClr val="F2F2F2"/>
                    </a:solidFill>
                  </a:rPr>
                  <a:t>(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hu-HU" sz="1500" i="1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hu-HU" sz="1500" i="1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hu-HU" sz="1500" i="0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hu-HU" sz="1500" i="1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sSup>
                              <m:sSupPr>
                                <m:ctrlPr>
                                  <a:rPr lang="hu-HU" sz="1500" i="1" dirty="0" smtClean="0">
                                    <a:solidFill>
                                      <a:srgbClr val="F2F2F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hu-HU" sz="1500" i="1" dirty="0" smtClean="0">
                                    <a:solidFill>
                                      <a:srgbClr val="F2F2F2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p>
                                <m:r>
                                  <a:rPr lang="hu-HU" sz="1500" i="0" dirty="0" smtClean="0">
                                    <a:solidFill>
                                      <a:srgbClr val="F2F2F2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p>
                          </m:sub>
                        </m:sSub>
                        <m:sSub>
                          <m:sSubPr>
                            <m:ctrlP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hu-HU" sz="1500" i="0" dirty="0" smtClean="0">
                        <a:solidFill>
                          <a:srgbClr val="F2F2F2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hu-HU" sz="1500" i="1" dirty="0" smtClean="0">
                        <a:solidFill>
                          <a:srgbClr val="F2F2F2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m:rPr>
                        <m:nor/>
                      </m:rPr>
                      <a:rPr lang="hu-HU" sz="1500" dirty="0">
                        <a:solidFill>
                          <a:srgbClr val="F2F2F2"/>
                        </a:solidFill>
                      </a:rPr>
                      <m:t>)</m:t>
                    </m:r>
                  </m:oMath>
                </a14:m>
                <a:endParaRPr lang="hu-HU" sz="1500" dirty="0">
                  <a:solidFill>
                    <a:srgbClr val="F2F2F2"/>
                  </a:solidFill>
                </a:endParaRPr>
              </a:p>
            </p:txBody>
          </p:sp>
        </mc:Choice>
        <mc:Fallback xmlns="">
          <p:sp>
            <p:nvSpPr>
              <p:cNvPr id="4" name="Google Shape;113;p24">
                <a:extLst>
                  <a:ext uri="{FF2B5EF4-FFF2-40B4-BE49-F238E27FC236}">
                    <a16:creationId xmlns:a16="http://schemas.microsoft.com/office/drawing/2014/main" id="{70F9C6F6-A2B0-4D2E-9A6D-1C3E3FF14157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20000" y="1152475"/>
                <a:ext cx="7704000" cy="36060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Kép 6">
            <a:extLst>
              <a:ext uri="{FF2B5EF4-FFF2-40B4-BE49-F238E27FC236}">
                <a16:creationId xmlns:a16="http://schemas.microsoft.com/office/drawing/2014/main" id="{33A4EECC-A11B-4020-AC26-590853880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6964" y="2937601"/>
            <a:ext cx="4007036" cy="220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033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500" dirty="0"/>
              <a:t>OSZTÁLYOZÁS</a:t>
            </a:r>
            <a:endParaRPr sz="3500" dirty="0">
              <a:solidFill>
                <a:srgbClr val="F3F3F3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Google Shape;113;p24">
                <a:extLst>
                  <a:ext uri="{FF2B5EF4-FFF2-40B4-BE49-F238E27FC236}">
                    <a16:creationId xmlns:a16="http://schemas.microsoft.com/office/drawing/2014/main" id="{70F9C6F6-A2B0-4D2E-9A6D-1C3E3FF14157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720000" y="1152475"/>
                <a:ext cx="7704000" cy="3606000"/>
              </a:xfrm>
              <a:prstGeom prst="rect">
                <a:avLst/>
              </a:prstGeom>
              <a:solidFill>
                <a:srgbClr val="0C343D">
                  <a:alpha val="56699"/>
                </a:srgbClr>
              </a:solidFill>
            </p:spPr>
            <p:txBody>
              <a:bodyPr spcFirstLastPara="1" wrap="square" lIns="234000" tIns="234000" rIns="234000" bIns="91425" anchor="t" anchorCtr="0">
                <a:noAutofit/>
              </a:bodyPr>
              <a:lstStyle/>
              <a:p>
                <a:pPr lvl="0" indent="-311150"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Adott számú jellemző (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features</a:t>
                </a:r>
                <a:r>
                  <a:rPr lang="hu-HU" sz="1500" dirty="0">
                    <a:solidFill>
                      <a:srgbClr val="F2F2F2"/>
                    </a:solidFill>
                  </a:rPr>
                  <a:t>,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independent</a:t>
                </a:r>
                <a:r>
                  <a:rPr lang="hu-HU" sz="1500" dirty="0">
                    <a:solidFill>
                      <a:srgbClr val="F2F2F2"/>
                    </a:solidFill>
                  </a:rPr>
                  <a:t>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values</a:t>
                </a:r>
                <a:r>
                  <a:rPr lang="hu-HU" sz="1500" dirty="0">
                    <a:solidFill>
                      <a:srgbClr val="F2F2F2"/>
                    </a:solidFill>
                  </a:rPr>
                  <a:t>)</a:t>
                </a:r>
              </a:p>
              <a:p>
                <a:pPr lvl="0" indent="-311150">
                  <a:spcBef>
                    <a:spcPts val="1200"/>
                  </a:spcBef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Prediktálandó attribútum (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target</a:t>
                </a:r>
                <a:r>
                  <a:rPr lang="hu-HU" sz="1500" dirty="0">
                    <a:solidFill>
                      <a:srgbClr val="F2F2F2"/>
                    </a:solidFill>
                  </a:rPr>
                  <a:t>,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dependent</a:t>
                </a:r>
                <a:r>
                  <a:rPr lang="hu-HU" sz="1500" dirty="0">
                    <a:solidFill>
                      <a:srgbClr val="F2F2F2"/>
                    </a:solidFill>
                  </a:rPr>
                  <a:t>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value</a:t>
                </a:r>
                <a:r>
                  <a:rPr lang="hu-HU" sz="1500" dirty="0">
                    <a:solidFill>
                      <a:srgbClr val="F2F2F2"/>
                    </a:solidFill>
                  </a:rPr>
                  <a:t>)</a:t>
                </a:r>
              </a:p>
              <a:p>
                <a:pPr lvl="1" indent="-311150">
                  <a:buClr>
                    <a:srgbClr val="F2F2F2"/>
                  </a:buClr>
                  <a:buSzPts val="1300"/>
                  <a:buFont typeface="Courier New" panose="02070309020205020404" pitchFamily="49" charset="0"/>
                  <a:buChar char="o"/>
                </a:pPr>
                <a:r>
                  <a:rPr lang="hu-HU" sz="1400" b="1" dirty="0">
                    <a:solidFill>
                      <a:srgbClr val="F2F2F2"/>
                    </a:solidFill>
                  </a:rPr>
                  <a:t>Osztály (!)</a:t>
                </a:r>
              </a:p>
              <a:p>
                <a:pPr lvl="0" indent="-311150">
                  <a:spcBef>
                    <a:spcPts val="1200"/>
                  </a:spcBef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y =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softmax</a:t>
                </a:r>
                <a:r>
                  <a:rPr lang="hu-HU" sz="1500" dirty="0">
                    <a:solidFill>
                      <a:srgbClr val="F2F2F2"/>
                    </a:solidFill>
                  </a:rPr>
                  <a:t>(w * x + b) (több osztály esetén)</a:t>
                </a:r>
              </a:p>
              <a:p>
                <a:pPr lvl="0" indent="-311150">
                  <a:spcBef>
                    <a:spcPts val="1200"/>
                  </a:spcBef>
                  <a:buClr>
                    <a:srgbClr val="F2F2F2"/>
                  </a:buClr>
                  <a:buSzPts val="1300"/>
                  <a:buChar char="●"/>
                </a:pPr>
                <a:r>
                  <a:rPr lang="hu-HU" sz="1500" dirty="0">
                    <a:solidFill>
                      <a:srgbClr val="F2F2F2"/>
                    </a:solidFill>
                  </a:rPr>
                  <a:t>y =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softmax</a:t>
                </a:r>
                <a:r>
                  <a:rPr lang="hu-HU" sz="1500" dirty="0">
                    <a:solidFill>
                      <a:srgbClr val="F2F2F2"/>
                    </a:solidFill>
                  </a:rPr>
                  <a:t>(w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1</a:t>
                </a:r>
                <a:r>
                  <a:rPr lang="hu-HU" sz="1500" dirty="0">
                    <a:solidFill>
                      <a:srgbClr val="F2F2F2"/>
                    </a:solidFill>
                  </a:rPr>
                  <a:t> * x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1</a:t>
                </a:r>
                <a:r>
                  <a:rPr lang="hu-HU" sz="1500" dirty="0">
                    <a:solidFill>
                      <a:srgbClr val="F2F2F2"/>
                    </a:solidFill>
                  </a:rPr>
                  <a:t> + w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2</a:t>
                </a:r>
                <a:r>
                  <a:rPr lang="hu-HU" sz="1500" dirty="0">
                    <a:solidFill>
                      <a:srgbClr val="F2F2F2"/>
                    </a:solidFill>
                  </a:rPr>
                  <a:t> * x</a:t>
                </a:r>
                <a:r>
                  <a:rPr lang="hu-HU" sz="1500" baseline="-25000" dirty="0">
                    <a:solidFill>
                      <a:srgbClr val="F2F2F2"/>
                    </a:solidFill>
                  </a:rPr>
                  <a:t>2</a:t>
                </a:r>
                <a:r>
                  <a:rPr lang="hu-HU" sz="1500" dirty="0">
                    <a:solidFill>
                      <a:srgbClr val="F2F2F2"/>
                    </a:solidFill>
                  </a:rPr>
                  <a:t> + … +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w</a:t>
                </a:r>
                <a:r>
                  <a:rPr lang="hu-HU" sz="1500" baseline="-25000" dirty="0" err="1">
                    <a:solidFill>
                      <a:srgbClr val="F2F2F2"/>
                    </a:solidFill>
                  </a:rPr>
                  <a:t>m</a:t>
                </a:r>
                <a:r>
                  <a:rPr lang="hu-HU" sz="1500" dirty="0">
                    <a:solidFill>
                      <a:srgbClr val="F2F2F2"/>
                    </a:solidFill>
                  </a:rPr>
                  <a:t> *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x</a:t>
                </a:r>
                <a:r>
                  <a:rPr lang="hu-HU" sz="1500" baseline="-25000" dirty="0" err="1">
                    <a:solidFill>
                      <a:srgbClr val="F2F2F2"/>
                    </a:solidFill>
                  </a:rPr>
                  <a:t>m</a:t>
                </a:r>
                <a:r>
                  <a:rPr lang="hu-HU" sz="1500" dirty="0">
                    <a:solidFill>
                      <a:srgbClr val="F2F2F2"/>
                    </a:solidFill>
                  </a:rPr>
                  <a:t> + b)</a:t>
                </a:r>
                <a:br>
                  <a:rPr lang="hu-HU" sz="1500" dirty="0">
                    <a:solidFill>
                      <a:srgbClr val="F2F2F2"/>
                    </a:solidFill>
                  </a:rPr>
                </a:br>
                <a:br>
                  <a:rPr lang="hu-HU" sz="1500" dirty="0">
                    <a:solidFill>
                      <a:srgbClr val="F2F2F2"/>
                    </a:solidFill>
                  </a:rPr>
                </a:br>
                <a:r>
                  <a:rPr lang="hu-HU" sz="1500" dirty="0">
                    <a:solidFill>
                      <a:srgbClr val="F2F2F2"/>
                    </a:solidFill>
                  </a:rPr>
                  <a:t>   = </a:t>
                </a:r>
                <a:r>
                  <a:rPr lang="hu-HU" sz="1500" dirty="0" err="1">
                    <a:solidFill>
                      <a:srgbClr val="F2F2F2"/>
                    </a:solidFill>
                  </a:rPr>
                  <a:t>softmax</a:t>
                </a:r>
                <a:r>
                  <a:rPr lang="hu-HU" sz="1500" dirty="0">
                    <a:solidFill>
                      <a:srgbClr val="F2F2F2"/>
                    </a:solidFill>
                  </a:rPr>
                  <a:t>(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grow m:val="on"/>
                        <m:ctrlPr>
                          <a:rPr lang="hu-HU" sz="1500" i="1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hu-HU" sz="1500" i="1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hu-HU" sz="1500" i="0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hu-HU" sz="1500" i="1" dirty="0" smtClean="0">
                            <a:solidFill>
                              <a:srgbClr val="F2F2F2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b>
                          <m:sSubPr>
                            <m:ctrlP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sSup>
                              <m:sSupPr>
                                <m:ctrlPr>
                                  <a:rPr lang="hu-HU" sz="1500" i="1" dirty="0" smtClean="0">
                                    <a:solidFill>
                                      <a:srgbClr val="F2F2F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hu-HU" sz="1500" i="1" dirty="0" smtClean="0">
                                    <a:solidFill>
                                      <a:srgbClr val="F2F2F2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p>
                                <m:r>
                                  <a:rPr lang="hu-HU" sz="1500" i="0" dirty="0" smtClean="0">
                                    <a:solidFill>
                                      <a:srgbClr val="F2F2F2"/>
                                    </a:solidFill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p>
                          </m:sub>
                        </m:sSub>
                        <m:sSub>
                          <m:sSubPr>
                            <m:ctrlP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hu-HU" sz="1500" i="1" dirty="0" smtClean="0">
                                <a:solidFill>
                                  <a:srgbClr val="F2F2F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hu-HU" sz="1500" i="0" dirty="0" smtClean="0">
                        <a:solidFill>
                          <a:srgbClr val="F2F2F2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hu-HU" sz="1500" i="1" dirty="0" smtClean="0">
                        <a:solidFill>
                          <a:srgbClr val="F2F2F2"/>
                        </a:solidFill>
                        <a:latin typeface="Cambria Math" panose="02040503050406030204" pitchFamily="18" charset="0"/>
                      </a:rPr>
                      <m:t>𝑏</m:t>
                    </m:r>
                    <m:r>
                      <m:rPr>
                        <m:nor/>
                      </m:rPr>
                      <a:rPr lang="hu-HU" sz="1500" dirty="0">
                        <a:solidFill>
                          <a:srgbClr val="F2F2F2"/>
                        </a:solidFill>
                      </a:rPr>
                      <m:t>)</m:t>
                    </m:r>
                  </m:oMath>
                </a14:m>
                <a:endParaRPr lang="hu-HU" sz="1500" dirty="0">
                  <a:solidFill>
                    <a:srgbClr val="F2F2F2"/>
                  </a:solidFill>
                </a:endParaRPr>
              </a:p>
            </p:txBody>
          </p:sp>
        </mc:Choice>
        <mc:Fallback xmlns="">
          <p:sp>
            <p:nvSpPr>
              <p:cNvPr id="4" name="Google Shape;113;p24">
                <a:extLst>
                  <a:ext uri="{FF2B5EF4-FFF2-40B4-BE49-F238E27FC236}">
                    <a16:creationId xmlns:a16="http://schemas.microsoft.com/office/drawing/2014/main" id="{70F9C6F6-A2B0-4D2E-9A6D-1C3E3FF14157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20000" y="1152475"/>
                <a:ext cx="7704000" cy="36060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Kép 6">
            <a:extLst>
              <a:ext uri="{FF2B5EF4-FFF2-40B4-BE49-F238E27FC236}">
                <a16:creationId xmlns:a16="http://schemas.microsoft.com/office/drawing/2014/main" id="{33A4EECC-A11B-4020-AC26-590853880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6964" y="2937601"/>
            <a:ext cx="4007036" cy="220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583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dirty="0">
                <a:solidFill>
                  <a:srgbClr val="F3F3F3"/>
                </a:solidFill>
              </a:rPr>
              <a:t>Neurális hálózatok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https://www.researchgate.net/figure/Linear-versus-nonlinear-classification-problems_fig4_279274803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EED325DB-1810-4DA4-88BF-1E8F695B9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6746" y="1239470"/>
            <a:ext cx="5570508" cy="2664560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93FA046E-ED02-4C0B-B8AE-71F5F2A7B37B}"/>
              </a:ext>
            </a:extLst>
          </p:cNvPr>
          <p:cNvSpPr txBox="1"/>
          <p:nvPr/>
        </p:nvSpPr>
        <p:spPr>
          <a:xfrm>
            <a:off x="0" y="4060975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>
                <a:solidFill>
                  <a:schemeClr val="tx2"/>
                </a:solidFill>
                <a:latin typeface="Fira Sans Condensed Light" panose="020B0604020202020204" charset="0"/>
              </a:rPr>
              <a:t>Nem lineáris hipotézis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500" dirty="0">
                <a:solidFill>
                  <a:srgbClr val="F3F3F3"/>
                </a:solidFill>
              </a:rPr>
              <a:t>Neurális hálózatok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4" name="Google Shape;113;p24">
            <a:extLst>
              <a:ext uri="{FF2B5EF4-FFF2-40B4-BE49-F238E27FC236}">
                <a16:creationId xmlns:a16="http://schemas.microsoft.com/office/drawing/2014/main" id="{70F9C6F6-A2B0-4D2E-9A6D-1C3E3FF1415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500" dirty="0">
                <a:solidFill>
                  <a:srgbClr val="F2F2F2"/>
                </a:solidFill>
              </a:rPr>
              <a:t>Rövid történelmi áttekintés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Neuronok és az agy kapcsolata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Algoritmus mely megpróbálja szimulálni az emberi agy működését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80-as 90-es években nagyon népszerű. A népszerűsége a 90-es évek végére lecsökken</a:t>
            </a:r>
          </a:p>
          <a:p>
            <a:pPr lvl="1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Második virágkor (Képfeldolgozás, szövegfeldolgozás)</a:t>
            </a:r>
          </a:p>
        </p:txBody>
      </p:sp>
    </p:spTree>
    <p:extLst>
      <p:ext uri="{BB962C8B-B14F-4D97-AF65-F5344CB8AC3E}">
        <p14:creationId xmlns:p14="http://schemas.microsoft.com/office/powerpoint/2010/main" val="1304378865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um" ma:contentTypeID="0x01010063D657B82BAC0F4086BB302C7A439CE2" ma:contentTypeVersion="4" ma:contentTypeDescription="Új dokumentum létrehozása." ma:contentTypeScope="" ma:versionID="2a6018023e5e4ea88f601d65d145931c">
  <xsd:schema xmlns:xsd="http://www.w3.org/2001/XMLSchema" xmlns:xs="http://www.w3.org/2001/XMLSchema" xmlns:p="http://schemas.microsoft.com/office/2006/metadata/properties" xmlns:ns2="2c6f45fb-79ee-4245-8567-7254ef6c2357" targetNamespace="http://schemas.microsoft.com/office/2006/metadata/properties" ma:root="true" ma:fieldsID="8b621b172720d54739c14207476f7227" ns2:_="">
    <xsd:import namespace="2c6f45fb-79ee-4245-8567-7254ef6c235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6f45fb-79ee-4245-8567-7254ef6c23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artalomtípus"/>
        <xsd:element ref="dc:title" minOccurs="0" maxOccurs="1" ma:index="4" ma:displayName="Cím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C6B1269-6D4D-4ECB-91A5-491EE02DBC8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982E34A-2E88-493C-BF90-8424FCB91E7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174A900F-5590-431E-9198-C35881CC76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6f45fb-79ee-4245-8567-7254ef6c23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600</Words>
  <Application>Microsoft Office PowerPoint</Application>
  <PresentationFormat>Diavetítés a képernyőre (16:9 oldalarány)</PresentationFormat>
  <Paragraphs>102</Paragraphs>
  <Slides>26</Slides>
  <Notes>26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8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26</vt:i4>
      </vt:variant>
    </vt:vector>
  </HeadingPairs>
  <TitlesOfParts>
    <vt:vector size="35" baseType="lpstr">
      <vt:lpstr>Rajdhani</vt:lpstr>
      <vt:lpstr>Cambria Math</vt:lpstr>
      <vt:lpstr>Josefin Slab</vt:lpstr>
      <vt:lpstr>Courier New</vt:lpstr>
      <vt:lpstr>Advent Pro Light</vt:lpstr>
      <vt:lpstr>Arial</vt:lpstr>
      <vt:lpstr>Fira Sans Condensed Light</vt:lpstr>
      <vt:lpstr>Anton</vt:lpstr>
      <vt:lpstr>Ai Tech Agency by Slidesgo</vt:lpstr>
      <vt:lpstr>AI &amp; NLP</vt:lpstr>
      <vt:lpstr>TÉMÁK</vt:lpstr>
      <vt:lpstr>TÉMÁK</vt:lpstr>
      <vt:lpstr>NEURÁLIS HÁLÓZATOK</vt:lpstr>
      <vt:lpstr>REGRESSZIÓ</vt:lpstr>
      <vt:lpstr>OSZTÁLYOZÁS</vt:lpstr>
      <vt:lpstr>OSZTÁLYOZÁS</vt:lpstr>
      <vt:lpstr>Neurális hálózatok</vt:lpstr>
      <vt:lpstr>Neurális hálózatok</vt:lpstr>
      <vt:lpstr>Neurális hálózatok</vt:lpstr>
      <vt:lpstr>Neurális hálózatok</vt:lpstr>
      <vt:lpstr>Neurális hálózatok</vt:lpstr>
      <vt:lpstr>Neurális hálózatok – Multi layer / class</vt:lpstr>
      <vt:lpstr>MÉLYTANULÁS A GYAKORLATBAN</vt:lpstr>
      <vt:lpstr>Mélytanulás a gyakorlatban</vt:lpstr>
      <vt:lpstr>Forward and Backward propagation</vt:lpstr>
      <vt:lpstr>Forward and Backward propagation</vt:lpstr>
      <vt:lpstr>Mélytanulás a gyakorlatban</vt:lpstr>
      <vt:lpstr>Mélytanulás a gyakorlatban</vt:lpstr>
      <vt:lpstr>Mélytanulás a gyakorlatban</vt:lpstr>
      <vt:lpstr>Mélytanulás a gyakorlatban</vt:lpstr>
      <vt:lpstr>Mélytanulás a gyakorlatban – One vs All</vt:lpstr>
      <vt:lpstr>Mélytanulás a gyakorlatban</vt:lpstr>
      <vt:lpstr>Mélytanulás a gyakorlatban</vt:lpstr>
      <vt:lpstr>ÖSSZEGZÉS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&amp; NLP</dc:title>
  <cp:lastModifiedBy>Lakatos Róbert</cp:lastModifiedBy>
  <cp:revision>57</cp:revision>
  <dcterms:modified xsi:type="dcterms:W3CDTF">2021-03-25T17:21:13Z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0x01010063D657B82BAC0F4086BB302C7A439CE2</vt:lpwstr>
  </property>
</Properties>
</file>